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8"/>
  </p:notesMasterIdLst>
  <p:sldIdLst>
    <p:sldId id="256" r:id="rId5"/>
    <p:sldId id="268" r:id="rId6"/>
    <p:sldId id="257" r:id="rId7"/>
    <p:sldId id="258" r:id="rId8"/>
    <p:sldId id="282" r:id="rId9"/>
    <p:sldId id="283" r:id="rId10"/>
    <p:sldId id="284" r:id="rId11"/>
    <p:sldId id="259" r:id="rId12"/>
    <p:sldId id="278" r:id="rId13"/>
    <p:sldId id="279" r:id="rId14"/>
    <p:sldId id="280" r:id="rId15"/>
    <p:sldId id="286" r:id="rId16"/>
    <p:sldId id="281" r:id="rId17"/>
    <p:sldId id="287" r:id="rId18"/>
    <p:sldId id="260" r:id="rId19"/>
    <p:sldId id="288" r:id="rId20"/>
    <p:sldId id="289" r:id="rId21"/>
    <p:sldId id="290" r:id="rId22"/>
    <p:sldId id="291" r:id="rId23"/>
    <p:sldId id="292" r:id="rId24"/>
    <p:sldId id="293" r:id="rId25"/>
    <p:sldId id="294" r:id="rId26"/>
    <p:sldId id="261" r:id="rId27"/>
    <p:sldId id="327" r:id="rId28"/>
    <p:sldId id="328" r:id="rId29"/>
    <p:sldId id="295" r:id="rId30"/>
    <p:sldId id="297"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271" r:id="rId46"/>
    <p:sldId id="272" r:id="rId47"/>
    <p:sldId id="318" r:id="rId48"/>
    <p:sldId id="265" r:id="rId49"/>
    <p:sldId id="320" r:id="rId50"/>
    <p:sldId id="321" r:id="rId51"/>
    <p:sldId id="322" r:id="rId52"/>
    <p:sldId id="323" r:id="rId53"/>
    <p:sldId id="324" r:id="rId54"/>
    <p:sldId id="325" r:id="rId55"/>
    <p:sldId id="326" r:id="rId56"/>
    <p:sldId id="329" r:id="rId57"/>
  </p:sldIdLst>
  <p:sldSz cx="12192000" cy="6858000"/>
  <p:notesSz cx="6858000" cy="9144000"/>
  <p:defaultTextStyle>
    <a:defPPr>
      <a:defRPr lang="en-B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7B9"/>
    <a:srgbClr val="1F6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0F984-DA7D-41B7-B550-2D24D8F2E39C}" v="3" dt="2021-12-20T14:03:42.119"/>
    <p1510:client id="{95AE3A6C-E405-109D-F4CF-EC173EA8C6BD}" v="11" dt="2021-12-23T15:47:45.179"/>
    <p1510:client id="{B395B2CD-BD39-474B-B516-FCE2FFD890AA}" v="8" dt="2021-12-20T14:39:08.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p:restoredTop sz="94676"/>
  </p:normalViewPr>
  <p:slideViewPr>
    <p:cSldViewPr snapToGrid="0" snapToObjects="1">
      <p:cViewPr varScale="1">
        <p:scale>
          <a:sx n="106" d="100"/>
          <a:sy n="106" d="100"/>
        </p:scale>
        <p:origin x="7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te Horsfield" userId="S::dhorsfield@bnt.bm::ea318108-771e-4da8-930a-2745bda91452" providerId="AD" clId="Web-{95AE3A6C-E405-109D-F4CF-EC173EA8C6BD}"/>
    <pc:docChg chg="modSld">
      <pc:chgData name="Dorte Horsfield" userId="S::dhorsfield@bnt.bm::ea318108-771e-4da8-930a-2745bda91452" providerId="AD" clId="Web-{95AE3A6C-E405-109D-F4CF-EC173EA8C6BD}" dt="2021-12-23T15:47:41.694" v="8" actId="20577"/>
      <pc:docMkLst>
        <pc:docMk/>
      </pc:docMkLst>
      <pc:sldChg chg="modSp">
        <pc:chgData name="Dorte Horsfield" userId="S::dhorsfield@bnt.bm::ea318108-771e-4da8-930a-2745bda91452" providerId="AD" clId="Web-{95AE3A6C-E405-109D-F4CF-EC173EA8C6BD}" dt="2021-12-23T15:47:41.694" v="8" actId="20577"/>
        <pc:sldMkLst>
          <pc:docMk/>
          <pc:sldMk cId="2718224336" sldId="259"/>
        </pc:sldMkLst>
        <pc:spChg chg="mod">
          <ac:chgData name="Dorte Horsfield" userId="S::dhorsfield@bnt.bm::ea318108-771e-4da8-930a-2745bda91452" providerId="AD" clId="Web-{95AE3A6C-E405-109D-F4CF-EC173EA8C6BD}" dt="2021-12-23T15:47:41.694" v="8" actId="20577"/>
          <ac:spMkLst>
            <pc:docMk/>
            <pc:sldMk cId="2718224336" sldId="259"/>
            <ac:spMk id="2" creationId="{50406708-8D8F-A34D-ACA5-CAD2CB4BBAFE}"/>
          </ac:spMkLst>
        </pc:spChg>
        <pc:spChg chg="mod">
          <ac:chgData name="Dorte Horsfield" userId="S::dhorsfield@bnt.bm::ea318108-771e-4da8-930a-2745bda91452" providerId="AD" clId="Web-{95AE3A6C-E405-109D-F4CF-EC173EA8C6BD}" dt="2021-12-23T15:47:28.991" v="7" actId="20577"/>
          <ac:spMkLst>
            <pc:docMk/>
            <pc:sldMk cId="2718224336" sldId="259"/>
            <ac:spMk id="11" creationId="{356CC7BE-CC08-4040-9C0D-D741A11120FE}"/>
          </ac:spMkLst>
        </pc:spChg>
      </pc:sldChg>
    </pc:docChg>
  </pc:docChgLst>
  <pc:docChgLst>
    <pc:chgData name="Jordan" userId="8a4bbf78-1833-4be7-ba35-befd0668793c" providerId="ADAL" clId="{B395B2CD-BD39-474B-B516-FCE2FFD890AA}"/>
    <pc:docChg chg="mod">
      <pc:chgData name="Jordan" userId="8a4bbf78-1833-4be7-ba35-befd0668793c" providerId="ADAL" clId="{B395B2CD-BD39-474B-B516-FCE2FFD890AA}" dt="2021-12-20T14:07:06.423" v="0"/>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5BD1D0-387A-4578-BE90-337958C455F2}" type="datetimeFigureOut">
              <a:rPr lang="en-GB" smtClean="0"/>
              <a:t>23/12/2021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CE657-3626-4A4F-97E7-AD6E67C07EA2}" type="slidenum">
              <a:rPr lang="en-GB" smtClean="0"/>
              <a:t>‹#›</a:t>
            </a:fld>
            <a:endParaRPr lang="en-GB"/>
          </a:p>
        </p:txBody>
      </p:sp>
    </p:spTree>
    <p:extLst>
      <p:ext uri="{BB962C8B-B14F-4D97-AF65-F5344CB8AC3E}">
        <p14:creationId xmlns:p14="http://schemas.microsoft.com/office/powerpoint/2010/main" val="3608732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ACE657-3626-4A4F-97E7-AD6E67C07EA2}" type="slidenum">
              <a:rPr lang="en-GB" smtClean="0"/>
              <a:t>15</a:t>
            </a:fld>
            <a:endParaRPr lang="en-GB"/>
          </a:p>
        </p:txBody>
      </p:sp>
    </p:spTree>
    <p:extLst>
      <p:ext uri="{BB962C8B-B14F-4D97-AF65-F5344CB8AC3E}">
        <p14:creationId xmlns:p14="http://schemas.microsoft.com/office/powerpoint/2010/main" val="184767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0ACE657-3626-4A4F-97E7-AD6E67C07EA2}" type="slidenum">
              <a:rPr lang="en-GB" smtClean="0"/>
              <a:t>46</a:t>
            </a:fld>
            <a:endParaRPr lang="en-GB"/>
          </a:p>
        </p:txBody>
      </p:sp>
    </p:spTree>
    <p:extLst>
      <p:ext uri="{BB962C8B-B14F-4D97-AF65-F5344CB8AC3E}">
        <p14:creationId xmlns:p14="http://schemas.microsoft.com/office/powerpoint/2010/main" val="1149773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3230-7FB9-0346-AAB8-6FF241452AB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8BEC677-323C-F145-B1CC-2C2ADA312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563ABCA-A21C-8B44-B9BE-7972FC460136}"/>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5" name="Footer Placeholder 4">
            <a:extLst>
              <a:ext uri="{FF2B5EF4-FFF2-40B4-BE49-F238E27FC236}">
                <a16:creationId xmlns:a16="http://schemas.microsoft.com/office/drawing/2014/main" id="{F4C14ABC-B45C-EF42-84CC-3CEEAF5135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0C1ABD-FF49-524E-BE61-FA62F4EDFDF6}"/>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1299156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6526-8BDC-3548-98E1-AE779B2F164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C926371-C61C-AD47-A98F-95269507DA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95C1599-E027-7A40-BD9F-7406EC8E630A}"/>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5" name="Footer Placeholder 4">
            <a:extLst>
              <a:ext uri="{FF2B5EF4-FFF2-40B4-BE49-F238E27FC236}">
                <a16:creationId xmlns:a16="http://schemas.microsoft.com/office/drawing/2014/main" id="{D7A54E98-C05A-6A44-8CCD-D12AC6A7E1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D2476C-2897-9A43-B69D-CA97C7C04DA4}"/>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1642654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A98967-AFD9-8F45-AC80-2004E64DFB7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3E07C16-2D57-1846-80D8-CC1A42F5127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886268-A289-F44B-9E75-5CF0CA8DE565}"/>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5" name="Footer Placeholder 4">
            <a:extLst>
              <a:ext uri="{FF2B5EF4-FFF2-40B4-BE49-F238E27FC236}">
                <a16:creationId xmlns:a16="http://schemas.microsoft.com/office/drawing/2014/main" id="{9EBBD765-A20F-AE45-83C7-9F356629B5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C01CA0-0968-C84E-AE6C-5DB613531446}"/>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626586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4379-2128-D04B-859B-34DECB67D2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CAB8035-6A78-BE47-BA20-252D61C6AAD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C3F7FAE-50B8-F045-AFE1-FC4BB3580780}"/>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5" name="Footer Placeholder 4">
            <a:extLst>
              <a:ext uri="{FF2B5EF4-FFF2-40B4-BE49-F238E27FC236}">
                <a16:creationId xmlns:a16="http://schemas.microsoft.com/office/drawing/2014/main" id="{B46928EA-366A-A046-86E3-CC7C858603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280CB-4E00-D641-9983-F59F5C4DE5BD}"/>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2293817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83FD-9E7E-3D40-973A-F27C972B9E3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019B6E9-64C7-5049-980F-2C3F7C1718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27C1097-110E-5C49-BF0B-C8CFB9F00894}"/>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5" name="Footer Placeholder 4">
            <a:extLst>
              <a:ext uri="{FF2B5EF4-FFF2-40B4-BE49-F238E27FC236}">
                <a16:creationId xmlns:a16="http://schemas.microsoft.com/office/drawing/2014/main" id="{419D832F-F841-024F-BCEE-411198B1E2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DD4668-E2E4-3E4C-BAEF-8A906BFABAD4}"/>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325766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D643-33CC-BB43-8E9B-685EE69D16D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EC02897-BD82-AC4A-81C5-22147754DC6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8160149-459F-D743-9AA6-A3FA9A9964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480B651-5213-7349-B9F1-864D31D2E9C7}"/>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6" name="Footer Placeholder 5">
            <a:extLst>
              <a:ext uri="{FF2B5EF4-FFF2-40B4-BE49-F238E27FC236}">
                <a16:creationId xmlns:a16="http://schemas.microsoft.com/office/drawing/2014/main" id="{D1570B79-1BB1-F24D-914D-A4B10717E6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29B3C1-C305-1747-A619-57E718F6DA8A}"/>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1225814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90FCD-994F-E74A-9AA5-A0480CE1D48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B5AB614-D081-7B46-9837-2C9D75D0CE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CC12D1D-6B5F-654F-ACB4-F1BDDD3B138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05AB817-F9AE-3D45-8239-46096EB9F6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959B367-ED74-E047-83BE-31728B09815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8399520-5705-E743-89DF-CD20CBC7B13A}"/>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8" name="Footer Placeholder 7">
            <a:extLst>
              <a:ext uri="{FF2B5EF4-FFF2-40B4-BE49-F238E27FC236}">
                <a16:creationId xmlns:a16="http://schemas.microsoft.com/office/drawing/2014/main" id="{07481634-46AD-6E45-BBDD-8DAA6CA9DFE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52160FF-6AC2-634D-A932-B2F8E723F211}"/>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3896931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3128A-94EC-F048-98B9-1AB73272BB7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F08C77B-42F9-504A-B56F-18ABC50A2479}"/>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4" name="Footer Placeholder 3">
            <a:extLst>
              <a:ext uri="{FF2B5EF4-FFF2-40B4-BE49-F238E27FC236}">
                <a16:creationId xmlns:a16="http://schemas.microsoft.com/office/drawing/2014/main" id="{AEB3E4B1-218B-4E4D-AA0D-03F5C98C89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E82E62-2F28-F545-9417-842F291618C3}"/>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43062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597ED3-F569-7444-BBCA-D1DDC03F3C6B}"/>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3" name="Footer Placeholder 2">
            <a:extLst>
              <a:ext uri="{FF2B5EF4-FFF2-40B4-BE49-F238E27FC236}">
                <a16:creationId xmlns:a16="http://schemas.microsoft.com/office/drawing/2014/main" id="{91953074-A087-F24E-87CA-CEFF962358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0E0EDF-1256-E941-84AF-FF0B34ECF858}"/>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3839087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D1AA9-5700-8B48-9763-01492D9F47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7E4C779-651F-0248-B39A-55C466CAC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6D87EF5-FD35-FE4D-BCAE-B337B1BFAA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79D81E-E52E-7049-B8CB-35DAFEEBB6F0}"/>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6" name="Footer Placeholder 5">
            <a:extLst>
              <a:ext uri="{FF2B5EF4-FFF2-40B4-BE49-F238E27FC236}">
                <a16:creationId xmlns:a16="http://schemas.microsoft.com/office/drawing/2014/main" id="{C9BCCCD9-C6B9-E649-AFB9-5A458882C0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019593-EDC4-D14B-BDF4-487101C80D26}"/>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3450886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8F29-8F45-D546-911C-9B2DF06717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FEE19AD-E689-9349-B55A-B972928D0B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DFB469-3E2C-9D4E-BDFD-B60366E6C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A116D2C-209C-BE4B-B95F-BEA30D62EB8A}"/>
              </a:ext>
            </a:extLst>
          </p:cNvPr>
          <p:cNvSpPr>
            <a:spLocks noGrp="1"/>
          </p:cNvSpPr>
          <p:nvPr>
            <p:ph type="dt" sz="half" idx="10"/>
          </p:nvPr>
        </p:nvSpPr>
        <p:spPr/>
        <p:txBody>
          <a:bodyPr/>
          <a:lstStyle/>
          <a:p>
            <a:fld id="{D5B09C2E-6A2D-594B-B515-349993092C63}" type="datetimeFigureOut">
              <a:rPr lang="en-GB" smtClean="0"/>
              <a:t>23/12/2021</a:t>
            </a:fld>
            <a:endParaRPr lang="en-GB"/>
          </a:p>
        </p:txBody>
      </p:sp>
      <p:sp>
        <p:nvSpPr>
          <p:cNvPr id="6" name="Footer Placeholder 5">
            <a:extLst>
              <a:ext uri="{FF2B5EF4-FFF2-40B4-BE49-F238E27FC236}">
                <a16:creationId xmlns:a16="http://schemas.microsoft.com/office/drawing/2014/main" id="{FB3B3C56-CE6E-E24F-BC15-10628257B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507426-C8B6-8A4A-875F-FFAFADDB29E1}"/>
              </a:ext>
            </a:extLst>
          </p:cNvPr>
          <p:cNvSpPr>
            <a:spLocks noGrp="1"/>
          </p:cNvSpPr>
          <p:nvPr>
            <p:ph type="sldNum" sz="quarter" idx="12"/>
          </p:nvPr>
        </p:nvSpPr>
        <p:spPr/>
        <p:txBody>
          <a:bodyPr/>
          <a:lstStyle/>
          <a:p>
            <a:fld id="{483F89DF-2D79-0D40-9716-1FD0756CDED0}" type="slidenum">
              <a:rPr lang="en-GB" smtClean="0"/>
              <a:t>‹#›</a:t>
            </a:fld>
            <a:endParaRPr lang="en-GB"/>
          </a:p>
        </p:txBody>
      </p:sp>
    </p:spTree>
    <p:extLst>
      <p:ext uri="{BB962C8B-B14F-4D97-AF65-F5344CB8AC3E}">
        <p14:creationId xmlns:p14="http://schemas.microsoft.com/office/powerpoint/2010/main" val="3906187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C56B74-6AC3-DF4D-8DEB-F825CAE8B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C57EAB0-96A2-7C42-AD76-CD6267789F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4BB7DC-A708-F444-9B4A-D763D89079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09C2E-6A2D-594B-B515-349993092C63}" type="datetimeFigureOut">
              <a:rPr lang="en-GB" smtClean="0"/>
              <a:t>23/12/2021</a:t>
            </a:fld>
            <a:endParaRPr lang="en-GB"/>
          </a:p>
        </p:txBody>
      </p:sp>
      <p:sp>
        <p:nvSpPr>
          <p:cNvPr id="5" name="Footer Placeholder 4">
            <a:extLst>
              <a:ext uri="{FF2B5EF4-FFF2-40B4-BE49-F238E27FC236}">
                <a16:creationId xmlns:a16="http://schemas.microsoft.com/office/drawing/2014/main" id="{4FCF13ED-CBFB-614F-8D55-F27103B863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3C6509-6474-3943-BE9C-3BBBA5FD07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F89DF-2D79-0D40-9716-1FD0756CDED0}" type="slidenum">
              <a:rPr lang="en-GB" smtClean="0"/>
              <a:t>‹#›</a:t>
            </a:fld>
            <a:endParaRPr lang="en-GB"/>
          </a:p>
        </p:txBody>
      </p:sp>
    </p:spTree>
    <p:extLst>
      <p:ext uri="{BB962C8B-B14F-4D97-AF65-F5344CB8AC3E}">
        <p14:creationId xmlns:p14="http://schemas.microsoft.com/office/powerpoint/2010/main" val="168778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slide" Target="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slide" Target="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20.jp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21.jp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png"/><Relationship Id="rId4" Type="http://schemas.openxmlformats.org/officeDocument/2006/relationships/hyperlink" Target="https://youtu.be/LFl0bHVwvBs" TargetMode="External"/></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slide" Target="slide20.xml"/><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image" Target="../media/image28.png"/><Relationship Id="rId5" Type="http://schemas.openxmlformats.org/officeDocument/2006/relationships/image" Target="../media/image2.png"/><Relationship Id="rId15" Type="http://schemas.openxmlformats.org/officeDocument/2006/relationships/image" Target="../media/image30.png"/><Relationship Id="rId10" Type="http://schemas.openxmlformats.org/officeDocument/2006/relationships/slide" Target="slide19.xml"/><Relationship Id="rId4" Type="http://schemas.openxmlformats.org/officeDocument/2006/relationships/image" Target="../media/image1.png"/><Relationship Id="rId9" Type="http://schemas.openxmlformats.org/officeDocument/2006/relationships/image" Target="../media/image27.png"/><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slide" Target="slide2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2.png"/><Relationship Id="rId7" Type="http://schemas.openxmlformats.org/officeDocument/2006/relationships/slide" Target="slide23.xml"/><Relationship Id="rId2" Type="http://schemas.openxmlformats.org/officeDocument/2006/relationships/hyperlink" Target="https://youtu.be/S0KcdlGmS0A"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2.png"/><Relationship Id="rId7"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image" Target="../media/image39.jp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png"/><Relationship Id="rId7" Type="http://schemas.openxmlformats.org/officeDocument/2006/relationships/slide" Target="slide27.xml"/><Relationship Id="rId12"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slide" Target="slide28.xml"/><Relationship Id="rId5" Type="http://schemas.openxmlformats.org/officeDocument/2006/relationships/slide" Target="slide30.xml"/><Relationship Id="rId10" Type="http://schemas.openxmlformats.org/officeDocument/2006/relationships/image" Target="../media/image45.png"/><Relationship Id="rId4" Type="http://schemas.openxmlformats.org/officeDocument/2006/relationships/hyperlink" Target="https://youtu.be/VSpFP25U7IU" TargetMode="External"/><Relationship Id="rId9" Type="http://schemas.openxmlformats.org/officeDocument/2006/relationships/slide" Target="slide29.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slide" Target="slide31.xml"/><Relationship Id="rId4" Type="http://schemas.openxmlformats.org/officeDocument/2006/relationships/hyperlink" Target="https://youtu.be/8G40tguGWMc" TargetMode="External"/></Relationships>
</file>

<file path=ppt/slides/_rels/slide31.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54.png"/><Relationship Id="rId18" Type="http://schemas.openxmlformats.org/officeDocument/2006/relationships/slide" Target="slide39.xml"/><Relationship Id="rId3" Type="http://schemas.openxmlformats.org/officeDocument/2006/relationships/image" Target="../media/image2.png"/><Relationship Id="rId21"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slide" Target="slide36.xml"/><Relationship Id="rId17" Type="http://schemas.openxmlformats.org/officeDocument/2006/relationships/image" Target="../media/image56.png"/><Relationship Id="rId25" Type="http://schemas.openxmlformats.org/officeDocument/2006/relationships/image" Target="../media/image60.jpg"/><Relationship Id="rId2" Type="http://schemas.openxmlformats.org/officeDocument/2006/relationships/image" Target="../media/image1.png"/><Relationship Id="rId16" Type="http://schemas.openxmlformats.org/officeDocument/2006/relationships/slide" Target="slide38.xml"/><Relationship Id="rId20" Type="http://schemas.openxmlformats.org/officeDocument/2006/relationships/slide" Target="slide40.xml"/><Relationship Id="rId1" Type="http://schemas.openxmlformats.org/officeDocument/2006/relationships/slideLayout" Target="../slideLayouts/slideLayout2.xml"/><Relationship Id="rId6" Type="http://schemas.openxmlformats.org/officeDocument/2006/relationships/slide" Target="slide32.xml"/><Relationship Id="rId11" Type="http://schemas.openxmlformats.org/officeDocument/2006/relationships/image" Target="../media/image53.png"/><Relationship Id="rId24" Type="http://schemas.openxmlformats.org/officeDocument/2006/relationships/slide" Target="slide33.xml"/><Relationship Id="rId5" Type="http://schemas.openxmlformats.org/officeDocument/2006/relationships/slide" Target="slide42.xml"/><Relationship Id="rId15" Type="http://schemas.openxmlformats.org/officeDocument/2006/relationships/image" Target="../media/image55.png"/><Relationship Id="rId23" Type="http://schemas.openxmlformats.org/officeDocument/2006/relationships/image" Target="../media/image59.png"/><Relationship Id="rId10" Type="http://schemas.openxmlformats.org/officeDocument/2006/relationships/slide" Target="slide35.xml"/><Relationship Id="rId19" Type="http://schemas.openxmlformats.org/officeDocument/2006/relationships/image" Target="../media/image57.png"/><Relationship Id="rId4" Type="http://schemas.openxmlformats.org/officeDocument/2006/relationships/hyperlink" Target="https://youtu.be/TZM0vy2_8FM" TargetMode="External"/><Relationship Id="rId9" Type="http://schemas.openxmlformats.org/officeDocument/2006/relationships/image" Target="../media/image52.png"/><Relationship Id="rId14" Type="http://schemas.openxmlformats.org/officeDocument/2006/relationships/slide" Target="slide37.xml"/><Relationship Id="rId22" Type="http://schemas.openxmlformats.org/officeDocument/2006/relationships/slide" Target="slide4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slide" Target="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slide" Target="slide3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slide" Target="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slide" Target="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slide" Target="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slide" Target="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slide" Target="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7.png"/><Relationship Id="rId4" Type="http://schemas.openxmlformats.org/officeDocument/2006/relationships/slide" Target="slide31.xml"/></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 Target="slide8.xml"/><Relationship Id="rId7" Type="http://schemas.openxmlformats.org/officeDocument/2006/relationships/slide" Target="slide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slide" Target="slide5.xml"/><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slide" Target="slide3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slide" Target="slide31.xml"/></Relationships>
</file>

<file path=ppt/slides/_rels/slide42.xml.rels><?xml version="1.0" encoding="UTF-8" standalone="yes"?>
<Relationships xmlns="http://schemas.openxmlformats.org/package/2006/relationships"><Relationship Id="rId3" Type="http://schemas.openxmlformats.org/officeDocument/2006/relationships/slide" Target="slide45.xml"/><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44.xml"/><Relationship Id="rId5" Type="http://schemas.openxmlformats.org/officeDocument/2006/relationships/image" Target="../media/image63.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slide" Target="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slide" Target="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GD5-RoJYTLs"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8" Type="http://schemas.openxmlformats.org/officeDocument/2006/relationships/slide" Target="slide49.xml"/><Relationship Id="rId13" Type="http://schemas.openxmlformats.org/officeDocument/2006/relationships/image" Target="../media/image69.jpg"/><Relationship Id="rId3" Type="http://schemas.openxmlformats.org/officeDocument/2006/relationships/image" Target="../media/image1.png"/><Relationship Id="rId7" Type="http://schemas.openxmlformats.org/officeDocument/2006/relationships/image" Target="../media/image66.png"/><Relationship Id="rId12" Type="http://schemas.openxmlformats.org/officeDocument/2006/relationships/slide" Target="slide4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8.xml"/><Relationship Id="rId11" Type="http://schemas.openxmlformats.org/officeDocument/2006/relationships/image" Target="../media/image68.png"/><Relationship Id="rId5" Type="http://schemas.openxmlformats.org/officeDocument/2006/relationships/slide" Target="slide51.xml"/><Relationship Id="rId10" Type="http://schemas.openxmlformats.org/officeDocument/2006/relationships/slide" Target="slide50.xml"/><Relationship Id="rId4" Type="http://schemas.openxmlformats.org/officeDocument/2006/relationships/image" Target="../media/image2.png"/><Relationship Id="rId9"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slide" Target="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slide" Target="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slide" Target="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slide" Target="slide52.xml"/><Relationship Id="rId4" Type="http://schemas.openxmlformats.org/officeDocument/2006/relationships/hyperlink" Target="https://youtu.be/xsUVMDkSY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52.xml"/><Relationship Id="rId4" Type="http://schemas.openxmlformats.org/officeDocument/2006/relationships/hyperlink" Target="http://www.bnt.b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audubon.bm/birding/bermuda-birds" TargetMode="External"/><Relationship Id="rId2" Type="http://schemas.openxmlformats.org/officeDocument/2006/relationships/hyperlink" Target="http://www.bnt.bm/" TargetMode="External"/><Relationship Id="rId1" Type="http://schemas.openxmlformats.org/officeDocument/2006/relationships/slideLayout" Target="../slideLayouts/slideLayout2.xml"/><Relationship Id="rId6" Type="http://schemas.openxmlformats.org/officeDocument/2006/relationships/hyperlink" Target="https://environment.bm/" TargetMode="External"/><Relationship Id="rId5" Type="http://schemas.openxmlformats.org/officeDocument/2006/relationships/hyperlink" Target="https://www.allaboutbirds.org/guide" TargetMode="External"/><Relationship Id="rId4" Type="http://schemas.openxmlformats.org/officeDocument/2006/relationships/hyperlink" Target="https://www.wikiwand.com/en/List_of_birds_of_Bermud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slide" Target="slide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3.jpg"/><Relationship Id="rId12" Type="http://schemas.openxmlformats.org/officeDocument/2006/relationships/slide" Target="slide14.xml"/><Relationship Id="rId17" Type="http://schemas.openxmlformats.org/officeDocument/2006/relationships/image" Target="../media/image18.jpg"/><Relationship Id="rId2" Type="http://schemas.openxmlformats.org/officeDocument/2006/relationships/hyperlink" Target="https://www.youtube.com/watch?v=qlqGPYQSsJY" TargetMode="External"/><Relationship Id="rId16"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slide" Target="slide12.xml"/><Relationship Id="rId4" Type="http://schemas.openxmlformats.org/officeDocument/2006/relationships/slide" Target="slide15.xml"/><Relationship Id="rId9" Type="http://schemas.openxmlformats.org/officeDocument/2006/relationships/image" Target="../media/image14.jpg"/><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6B9CCD-EF71-E545-9D3B-DF8FD54B015D}"/>
              </a:ext>
            </a:extLst>
          </p:cNvPr>
          <p:cNvSpPr>
            <a:spLocks noGrp="1"/>
          </p:cNvSpPr>
          <p:nvPr>
            <p:ph type="subTitle" idx="1"/>
          </p:nvPr>
        </p:nvSpPr>
        <p:spPr>
          <a:xfrm>
            <a:off x="1523999" y="576350"/>
            <a:ext cx="9144000" cy="614362"/>
          </a:xfrm>
        </p:spPr>
        <p:txBody>
          <a:bodyPr>
            <a:noAutofit/>
          </a:bodyPr>
          <a:lstStyle/>
          <a:p>
            <a:r>
              <a:rPr lang="en-GB" sz="4400" b="1" dirty="0">
                <a:solidFill>
                  <a:srgbClr val="1F6F41"/>
                </a:solidFill>
                <a:latin typeface="Comic Sans MS" panose="030F0702030302020204" pitchFamily="66" charset="0"/>
              </a:rPr>
              <a:t>Children’s Nature Walk 2021</a:t>
            </a:r>
          </a:p>
        </p:txBody>
      </p:sp>
      <p:pic>
        <p:nvPicPr>
          <p:cNvPr id="5" name="Picture 4">
            <a:extLst>
              <a:ext uri="{FF2B5EF4-FFF2-40B4-BE49-F238E27FC236}">
                <a16:creationId xmlns:a16="http://schemas.microsoft.com/office/drawing/2014/main" id="{81934972-00A5-BB45-BA8C-9C7CBDCC1802}"/>
              </a:ext>
            </a:extLst>
          </p:cNvPr>
          <p:cNvPicPr>
            <a:picLocks noChangeAspect="1"/>
          </p:cNvPicPr>
          <p:nvPr/>
        </p:nvPicPr>
        <p:blipFill>
          <a:blip r:embed="rId2"/>
          <a:stretch>
            <a:fillRect/>
          </a:stretch>
        </p:blipFill>
        <p:spPr>
          <a:xfrm>
            <a:off x="11176000" y="67211"/>
            <a:ext cx="887896" cy="887896"/>
          </a:xfrm>
          <a:prstGeom prst="rect">
            <a:avLst/>
          </a:prstGeom>
        </p:spPr>
      </p:pic>
      <p:sp>
        <p:nvSpPr>
          <p:cNvPr id="4" name="TextBox 3">
            <a:extLst>
              <a:ext uri="{FF2B5EF4-FFF2-40B4-BE49-F238E27FC236}">
                <a16:creationId xmlns:a16="http://schemas.microsoft.com/office/drawing/2014/main" id="{74680281-1F47-CE4A-A06E-6069A688D052}"/>
              </a:ext>
            </a:extLst>
          </p:cNvPr>
          <p:cNvSpPr txBox="1"/>
          <p:nvPr/>
        </p:nvSpPr>
        <p:spPr>
          <a:xfrm>
            <a:off x="4281004" y="6188965"/>
            <a:ext cx="3629989" cy="461665"/>
          </a:xfrm>
          <a:prstGeom prst="rect">
            <a:avLst/>
          </a:prstGeom>
          <a:noFill/>
        </p:spPr>
        <p:txBody>
          <a:bodyPr wrap="square" rtlCol="0">
            <a:spAutoFit/>
          </a:bodyPr>
          <a:lstStyle/>
          <a:p>
            <a:pPr algn="ctr"/>
            <a:r>
              <a:rPr lang="en-GB" sz="2400" b="1" i="1" dirty="0">
                <a:solidFill>
                  <a:srgbClr val="1F6F41"/>
                </a:solidFill>
                <a:latin typeface="Comic Sans MS" panose="030F0702030302020204" pitchFamily="66" charset="0"/>
              </a:rPr>
              <a:t>For everyone, forever.</a:t>
            </a:r>
          </a:p>
        </p:txBody>
      </p:sp>
      <p:sp>
        <p:nvSpPr>
          <p:cNvPr id="7" name="TextBox 6">
            <a:hlinkClick r:id="" action="ppaction://hlinkshowjump?jump=nextslide"/>
            <a:extLst>
              <a:ext uri="{FF2B5EF4-FFF2-40B4-BE49-F238E27FC236}">
                <a16:creationId xmlns:a16="http://schemas.microsoft.com/office/drawing/2014/main" id="{B9AD51BA-221A-9249-9827-A603F8CB9DDF}"/>
              </a:ext>
            </a:extLst>
          </p:cNvPr>
          <p:cNvSpPr txBox="1"/>
          <p:nvPr/>
        </p:nvSpPr>
        <p:spPr>
          <a:xfrm>
            <a:off x="10111409" y="6250520"/>
            <a:ext cx="1952487"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Next Slide</a:t>
            </a:r>
          </a:p>
        </p:txBody>
      </p:sp>
      <p:pic>
        <p:nvPicPr>
          <p:cNvPr id="6" name="Picture 5">
            <a:extLst>
              <a:ext uri="{FF2B5EF4-FFF2-40B4-BE49-F238E27FC236}">
                <a16:creationId xmlns:a16="http://schemas.microsoft.com/office/drawing/2014/main" id="{DFC67CFD-C5F6-4DEA-8C92-DD3AFD621C8D}"/>
              </a:ext>
            </a:extLst>
          </p:cNvPr>
          <p:cNvPicPr>
            <a:picLocks noChangeAspect="1"/>
          </p:cNvPicPr>
          <p:nvPr/>
        </p:nvPicPr>
        <p:blipFill>
          <a:blip r:embed="rId3"/>
          <a:stretch>
            <a:fillRect/>
          </a:stretch>
        </p:blipFill>
        <p:spPr>
          <a:xfrm>
            <a:off x="0" y="14666"/>
            <a:ext cx="2117730" cy="1107505"/>
          </a:xfrm>
          <a:prstGeom prst="rect">
            <a:avLst/>
          </a:prstGeom>
        </p:spPr>
      </p:pic>
      <p:pic>
        <p:nvPicPr>
          <p:cNvPr id="8" name="Picture 7" descr="A picture containing text, grass, sky, outdoor&#10;&#10;Description automatically generated">
            <a:extLst>
              <a:ext uri="{FF2B5EF4-FFF2-40B4-BE49-F238E27FC236}">
                <a16:creationId xmlns:a16="http://schemas.microsoft.com/office/drawing/2014/main" id="{BFEADA67-8FB9-4B30-8711-779F37541730}"/>
              </a:ext>
            </a:extLst>
          </p:cNvPr>
          <p:cNvPicPr>
            <a:picLocks noChangeAspect="1"/>
          </p:cNvPicPr>
          <p:nvPr/>
        </p:nvPicPr>
        <p:blipFill>
          <a:blip r:embed="rId4"/>
          <a:stretch>
            <a:fillRect/>
          </a:stretch>
        </p:blipFill>
        <p:spPr>
          <a:xfrm>
            <a:off x="1523999" y="1311732"/>
            <a:ext cx="9221487" cy="4582164"/>
          </a:xfrm>
          <a:prstGeom prst="rect">
            <a:avLst/>
          </a:prstGeom>
        </p:spPr>
      </p:pic>
      <p:sp>
        <p:nvSpPr>
          <p:cNvPr id="2" name="TextBox 1">
            <a:extLst>
              <a:ext uri="{FF2B5EF4-FFF2-40B4-BE49-F238E27FC236}">
                <a16:creationId xmlns:a16="http://schemas.microsoft.com/office/drawing/2014/main" id="{F7BCF568-A1AA-BF4B-A3B4-05DDF3AE4CC2}"/>
              </a:ext>
            </a:extLst>
          </p:cNvPr>
          <p:cNvSpPr txBox="1"/>
          <p:nvPr/>
        </p:nvSpPr>
        <p:spPr>
          <a:xfrm>
            <a:off x="7115497" y="5868013"/>
            <a:ext cx="3629989" cy="215444"/>
          </a:xfrm>
          <a:prstGeom prst="rect">
            <a:avLst/>
          </a:prstGeom>
          <a:noFill/>
        </p:spPr>
        <p:txBody>
          <a:bodyPr wrap="square" rtlCol="0">
            <a:spAutoFit/>
          </a:bodyPr>
          <a:lstStyle/>
          <a:p>
            <a:pPr algn="r"/>
            <a:r>
              <a:rPr lang="en-GB" sz="800" i="1" dirty="0">
                <a:latin typeface="Comic Sans MS" panose="030F0902030302020204" pitchFamily="66" charset="0"/>
              </a:rPr>
              <a:t>Photograph</a:t>
            </a:r>
            <a:r>
              <a:rPr lang="en-GB" sz="800" i="1" dirty="0"/>
              <a:t> used with the kind permission of </a:t>
            </a:r>
            <a:r>
              <a:rPr lang="en-GB" sz="800" i="1" dirty="0" err="1"/>
              <a:t>Emille</a:t>
            </a:r>
            <a:r>
              <a:rPr lang="en-GB" sz="800" i="1" dirty="0"/>
              <a:t> Cossette</a:t>
            </a:r>
          </a:p>
        </p:txBody>
      </p:sp>
    </p:spTree>
    <p:extLst>
      <p:ext uri="{BB962C8B-B14F-4D97-AF65-F5344CB8AC3E}">
        <p14:creationId xmlns:p14="http://schemas.microsoft.com/office/powerpoint/2010/main" val="3793127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4A7EC-0C73-4DC4-9743-989F289E714D}"/>
              </a:ext>
            </a:extLst>
          </p:cNvPr>
          <p:cNvSpPr txBox="1"/>
          <p:nvPr/>
        </p:nvSpPr>
        <p:spPr>
          <a:xfrm>
            <a:off x="4482343" y="573302"/>
            <a:ext cx="7328452" cy="5755422"/>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Bermudiana</a:t>
            </a:r>
          </a:p>
          <a:p>
            <a:pPr algn="just"/>
            <a:endParaRPr lang="en-US" dirty="0"/>
          </a:p>
          <a:p>
            <a:pPr algn="just"/>
            <a:r>
              <a:rPr lang="en-US" sz="2000" dirty="0">
                <a:latin typeface="Comic Sans MS" panose="030F0702030302020204" pitchFamily="66" charset="0"/>
              </a:rPr>
              <a:t>There are many Bermudianas on the hillsides around Spittal Pond, but we might not see them easily, as they normally flower between April and May. The Bermudiana is a member of the iris family, and it is Bermuda’s national flower. </a:t>
            </a:r>
            <a:r>
              <a:rPr lang="en-US" sz="2000" b="0" i="0" dirty="0">
                <a:effectLst/>
                <a:latin typeface="Comic Sans MS" panose="030F0702030302020204" pitchFamily="66" charset="0"/>
              </a:rPr>
              <a:t>It has bright purple petals with a bright yellow </a:t>
            </a:r>
            <a:r>
              <a:rPr lang="en-US" sz="2000" b="0" i="0" dirty="0" err="1">
                <a:effectLst/>
                <a:latin typeface="Comic Sans MS" panose="030F0702030302020204" pitchFamily="66" charset="0"/>
              </a:rPr>
              <a:t>centre</a:t>
            </a:r>
            <a:r>
              <a:rPr lang="en-US" sz="2000" b="0" i="0" dirty="0">
                <a:effectLst/>
                <a:latin typeface="Comic Sans MS" panose="030F0702030302020204" pitchFamily="66" charset="0"/>
              </a:rPr>
              <a:t>. When it is not flowering, the plant appears as a cluster of bright green or greyish green, strap-like leaves. Bermudianas develop a three-part, dark seed pod in June and July. These break open to release lots of small, round, black seeds. Bermudianas can be easily grown by collecting the seeds.</a:t>
            </a:r>
          </a:p>
          <a:p>
            <a:pPr algn="just"/>
            <a:endParaRPr lang="en-US" sz="2000" b="0" i="0" dirty="0">
              <a:effectLst/>
              <a:latin typeface="Comic Sans MS" panose="030F0702030302020204" pitchFamily="66" charset="0"/>
            </a:endParaRPr>
          </a:p>
          <a:p>
            <a:pPr algn="just"/>
            <a:r>
              <a:rPr lang="en-US" sz="2000" b="0" i="0" dirty="0">
                <a:effectLst/>
                <a:latin typeface="Comic Sans MS" panose="030F0702030302020204" pitchFamily="66" charset="0"/>
              </a:rPr>
              <a:t>The Bermudiana is quite hardy and can be found in a variety of habitats, from sandy beach dunes, to rocky shorelines, and coastal forest floors. It is also widely used as a garden plant.</a:t>
            </a:r>
          </a:p>
          <a:p>
            <a:pPr algn="just"/>
            <a:endParaRPr lang="en-GB" dirty="0"/>
          </a:p>
        </p:txBody>
      </p:sp>
      <p:pic>
        <p:nvPicPr>
          <p:cNvPr id="6" name="Picture 5">
            <a:extLst>
              <a:ext uri="{FF2B5EF4-FFF2-40B4-BE49-F238E27FC236}">
                <a16:creationId xmlns:a16="http://schemas.microsoft.com/office/drawing/2014/main" id="{A5F6FCD5-7711-4295-8135-2E7AB0EA59A1}"/>
              </a:ext>
            </a:extLst>
          </p:cNvPr>
          <p:cNvPicPr>
            <a:picLocks noChangeAspect="1"/>
          </p:cNvPicPr>
          <p:nvPr/>
        </p:nvPicPr>
        <p:blipFill>
          <a:blip r:embed="rId2"/>
          <a:stretch>
            <a:fillRect/>
          </a:stretch>
        </p:blipFill>
        <p:spPr>
          <a:xfrm>
            <a:off x="39757" y="0"/>
            <a:ext cx="1725318" cy="902286"/>
          </a:xfrm>
          <a:prstGeom prst="rect">
            <a:avLst/>
          </a:prstGeom>
        </p:spPr>
      </p:pic>
      <p:pic>
        <p:nvPicPr>
          <p:cNvPr id="7" name="Picture 6" descr="A group of purple flowers&#10;&#10;Description automatically generated with low confidence">
            <a:extLst>
              <a:ext uri="{FF2B5EF4-FFF2-40B4-BE49-F238E27FC236}">
                <a16:creationId xmlns:a16="http://schemas.microsoft.com/office/drawing/2014/main" id="{D363E4B6-D896-4DAA-8DAD-11B4C16167B3}"/>
              </a:ext>
            </a:extLst>
          </p:cNvPr>
          <p:cNvPicPr>
            <a:picLocks noChangeAspect="1"/>
          </p:cNvPicPr>
          <p:nvPr/>
        </p:nvPicPr>
        <p:blipFill>
          <a:blip r:embed="rId3"/>
          <a:stretch>
            <a:fillRect/>
          </a:stretch>
        </p:blipFill>
        <p:spPr>
          <a:xfrm>
            <a:off x="596348" y="1095788"/>
            <a:ext cx="3449085" cy="4556001"/>
          </a:xfrm>
          <a:prstGeom prst="rect">
            <a:avLst/>
          </a:prstGeom>
        </p:spPr>
      </p:pic>
      <p:sp>
        <p:nvSpPr>
          <p:cNvPr id="8" name="TextBox 7">
            <a:hlinkClick r:id="rId4" action="ppaction://hlinksldjump"/>
            <a:extLst>
              <a:ext uri="{FF2B5EF4-FFF2-40B4-BE49-F238E27FC236}">
                <a16:creationId xmlns:a16="http://schemas.microsoft.com/office/drawing/2014/main" id="{862285C5-E5B4-4125-BF13-798891250015}"/>
              </a:ext>
            </a:extLst>
          </p:cNvPr>
          <p:cNvSpPr txBox="1"/>
          <p:nvPr/>
        </p:nvSpPr>
        <p:spPr>
          <a:xfrm>
            <a:off x="10349948" y="6276633"/>
            <a:ext cx="1638852"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dirty="0">
                <a:latin typeface="Comic Sans MS" panose="030F0702030302020204" pitchFamily="66" charset="0"/>
              </a:rPr>
              <a:t>Return</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91549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BEF0CF-2E12-4EED-86FC-EE03AD98F8F5}"/>
              </a:ext>
            </a:extLst>
          </p:cNvPr>
          <p:cNvSpPr txBox="1"/>
          <p:nvPr/>
        </p:nvSpPr>
        <p:spPr>
          <a:xfrm>
            <a:off x="5073373" y="1481363"/>
            <a:ext cx="6588539" cy="2708434"/>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Sea Ox-eye</a:t>
            </a:r>
          </a:p>
          <a:p>
            <a:pPr algn="just"/>
            <a:endParaRPr lang="en-US" dirty="0"/>
          </a:p>
          <a:p>
            <a:pPr algn="just"/>
            <a:r>
              <a:rPr lang="en-US" sz="2000" dirty="0">
                <a:latin typeface="Comic Sans MS" panose="030F0702030302020204" pitchFamily="66" charset="0"/>
              </a:rPr>
              <a:t>Another common plant in this area is the Sea Ox-eye. Both the waxy green leaves and the hairy grey leaves are special adaptations, which allow this plant to survive in areas that have little water. This native plant has bright yellow daisy-like flowers that bloom from spring to autumn.</a:t>
            </a:r>
            <a:endParaRPr lang="en-GB" sz="2000" dirty="0">
              <a:latin typeface="Comic Sans MS" panose="030F0702030302020204" pitchFamily="66" charset="0"/>
            </a:endParaRPr>
          </a:p>
        </p:txBody>
      </p:sp>
      <p:pic>
        <p:nvPicPr>
          <p:cNvPr id="8" name="Picture 7">
            <a:extLst>
              <a:ext uri="{FF2B5EF4-FFF2-40B4-BE49-F238E27FC236}">
                <a16:creationId xmlns:a16="http://schemas.microsoft.com/office/drawing/2014/main" id="{5C269EF6-B0CF-4F3F-82B6-B75950AE0372}"/>
              </a:ext>
            </a:extLst>
          </p:cNvPr>
          <p:cNvPicPr>
            <a:picLocks noChangeAspect="1"/>
          </p:cNvPicPr>
          <p:nvPr/>
        </p:nvPicPr>
        <p:blipFill>
          <a:blip r:embed="rId2"/>
          <a:stretch>
            <a:fillRect/>
          </a:stretch>
        </p:blipFill>
        <p:spPr>
          <a:xfrm>
            <a:off x="39757" y="0"/>
            <a:ext cx="1725318" cy="902286"/>
          </a:xfrm>
          <a:prstGeom prst="rect">
            <a:avLst/>
          </a:prstGeom>
        </p:spPr>
      </p:pic>
      <p:pic>
        <p:nvPicPr>
          <p:cNvPr id="5" name="Picture 4" descr="A picture containing plant, flower&#10;&#10;Description automatically generated">
            <a:extLst>
              <a:ext uri="{FF2B5EF4-FFF2-40B4-BE49-F238E27FC236}">
                <a16:creationId xmlns:a16="http://schemas.microsoft.com/office/drawing/2014/main" id="{F3856476-22A5-40A9-8DAB-6EEA89802AFB}"/>
              </a:ext>
            </a:extLst>
          </p:cNvPr>
          <p:cNvPicPr>
            <a:picLocks noChangeAspect="1"/>
          </p:cNvPicPr>
          <p:nvPr/>
        </p:nvPicPr>
        <p:blipFill>
          <a:blip r:embed="rId3"/>
          <a:stretch>
            <a:fillRect/>
          </a:stretch>
        </p:blipFill>
        <p:spPr>
          <a:xfrm>
            <a:off x="1223962" y="1155838"/>
            <a:ext cx="3038475" cy="4095750"/>
          </a:xfrm>
          <a:prstGeom prst="rect">
            <a:avLst/>
          </a:prstGeom>
        </p:spPr>
      </p:pic>
      <p:sp>
        <p:nvSpPr>
          <p:cNvPr id="6" name="TextBox 5">
            <a:hlinkClick r:id="rId4" action="ppaction://hlinksldjump"/>
            <a:extLst>
              <a:ext uri="{FF2B5EF4-FFF2-40B4-BE49-F238E27FC236}">
                <a16:creationId xmlns:a16="http://schemas.microsoft.com/office/drawing/2014/main" id="{A9A915E8-3A26-49F6-99BF-17E43C2229E1}"/>
              </a:ext>
            </a:extLst>
          </p:cNvPr>
          <p:cNvSpPr txBox="1"/>
          <p:nvPr/>
        </p:nvSpPr>
        <p:spPr>
          <a:xfrm>
            <a:off x="10349948" y="6276633"/>
            <a:ext cx="1638852"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spTree>
    <p:extLst>
      <p:ext uri="{BB962C8B-B14F-4D97-AF65-F5344CB8AC3E}">
        <p14:creationId xmlns:p14="http://schemas.microsoft.com/office/powerpoint/2010/main" val="2750794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0CCB6E-A2D0-47F5-ACFC-88ED4A4B1D73}"/>
              </a:ext>
            </a:extLst>
          </p:cNvPr>
          <p:cNvSpPr txBox="1"/>
          <p:nvPr/>
        </p:nvSpPr>
        <p:spPr>
          <a:xfrm>
            <a:off x="4953435" y="1673664"/>
            <a:ext cx="6781364" cy="3016210"/>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Buttonwood</a:t>
            </a:r>
          </a:p>
          <a:p>
            <a:pPr algn="just"/>
            <a:endParaRPr lang="en-US" dirty="0"/>
          </a:p>
          <a:p>
            <a:pPr algn="just"/>
            <a:r>
              <a:rPr lang="en-US" sz="2000" dirty="0">
                <a:latin typeface="Comic Sans MS" panose="030F0702030302020204" pitchFamily="66" charset="0"/>
              </a:rPr>
              <a:t>Once you pass through the gate a native shrub called Buttonwood, grows on the left in this area and can live in very salty areas. It is sometimes referred to as the white mangrove.  This plant has a thick leaf which helps to protect it from the salt spray coming off the ocean. The Buttonwood was important to early settlers as they used the bark for tanning leather. </a:t>
            </a:r>
            <a:endParaRPr lang="en-GB" sz="2000" dirty="0">
              <a:latin typeface="Comic Sans MS" panose="030F0702030302020204" pitchFamily="66" charset="0"/>
            </a:endParaRPr>
          </a:p>
        </p:txBody>
      </p:sp>
      <p:pic>
        <p:nvPicPr>
          <p:cNvPr id="5" name="Picture 4">
            <a:extLst>
              <a:ext uri="{FF2B5EF4-FFF2-40B4-BE49-F238E27FC236}">
                <a16:creationId xmlns:a16="http://schemas.microsoft.com/office/drawing/2014/main" id="{8610E768-97D9-4A1F-A108-465A63EBAC0C}"/>
              </a:ext>
            </a:extLst>
          </p:cNvPr>
          <p:cNvPicPr>
            <a:picLocks noChangeAspect="1"/>
          </p:cNvPicPr>
          <p:nvPr/>
        </p:nvPicPr>
        <p:blipFill>
          <a:blip r:embed="rId2"/>
          <a:stretch>
            <a:fillRect/>
          </a:stretch>
        </p:blipFill>
        <p:spPr>
          <a:xfrm>
            <a:off x="39757" y="0"/>
            <a:ext cx="1725318" cy="902286"/>
          </a:xfrm>
          <a:prstGeom prst="rect">
            <a:avLst/>
          </a:prstGeom>
        </p:spPr>
      </p:pic>
      <p:pic>
        <p:nvPicPr>
          <p:cNvPr id="6" name="Picture 5">
            <a:extLst>
              <a:ext uri="{FF2B5EF4-FFF2-40B4-BE49-F238E27FC236}">
                <a16:creationId xmlns:a16="http://schemas.microsoft.com/office/drawing/2014/main" id="{7E77541C-B953-4CF5-933D-1F667401BBB7}"/>
              </a:ext>
            </a:extLst>
          </p:cNvPr>
          <p:cNvPicPr>
            <a:picLocks noChangeAspect="1"/>
          </p:cNvPicPr>
          <p:nvPr/>
        </p:nvPicPr>
        <p:blipFill>
          <a:blip r:embed="rId3"/>
          <a:stretch>
            <a:fillRect/>
          </a:stretch>
        </p:blipFill>
        <p:spPr>
          <a:xfrm>
            <a:off x="11305381" y="23436"/>
            <a:ext cx="858837" cy="858837"/>
          </a:xfrm>
          <a:prstGeom prst="rect">
            <a:avLst/>
          </a:prstGeom>
        </p:spPr>
      </p:pic>
      <p:pic>
        <p:nvPicPr>
          <p:cNvPr id="8" name="Picture 7" descr="A picture containing plant&#10;&#10;Description automatically generated">
            <a:extLst>
              <a:ext uri="{FF2B5EF4-FFF2-40B4-BE49-F238E27FC236}">
                <a16:creationId xmlns:a16="http://schemas.microsoft.com/office/drawing/2014/main" id="{A31A7429-044B-477F-A73A-9235855AF10F}"/>
              </a:ext>
            </a:extLst>
          </p:cNvPr>
          <p:cNvPicPr>
            <a:picLocks noChangeAspect="1"/>
          </p:cNvPicPr>
          <p:nvPr/>
        </p:nvPicPr>
        <p:blipFill>
          <a:blip r:embed="rId4"/>
          <a:stretch>
            <a:fillRect/>
          </a:stretch>
        </p:blipFill>
        <p:spPr>
          <a:xfrm>
            <a:off x="242411" y="1960359"/>
            <a:ext cx="4220349" cy="3203136"/>
          </a:xfrm>
          <a:prstGeom prst="rect">
            <a:avLst/>
          </a:prstGeom>
        </p:spPr>
      </p:pic>
      <p:sp>
        <p:nvSpPr>
          <p:cNvPr id="9" name="TextBox 8">
            <a:hlinkClick r:id="rId5" action="ppaction://hlinksldjump"/>
            <a:extLst>
              <a:ext uri="{FF2B5EF4-FFF2-40B4-BE49-F238E27FC236}">
                <a16:creationId xmlns:a16="http://schemas.microsoft.com/office/drawing/2014/main" id="{BA2357FB-665D-4EE9-A897-304EF053FAD6}"/>
              </a:ext>
            </a:extLst>
          </p:cNvPr>
          <p:cNvSpPr txBox="1"/>
          <p:nvPr/>
        </p:nvSpPr>
        <p:spPr>
          <a:xfrm>
            <a:off x="10349948" y="6276633"/>
            <a:ext cx="1638852"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spTree>
    <p:extLst>
      <p:ext uri="{BB962C8B-B14F-4D97-AF65-F5344CB8AC3E}">
        <p14:creationId xmlns:p14="http://schemas.microsoft.com/office/powerpoint/2010/main" val="2997097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12F1F3-1909-4BC4-AAD0-BB112624BFC8}"/>
              </a:ext>
            </a:extLst>
          </p:cNvPr>
          <p:cNvSpPr txBox="1"/>
          <p:nvPr/>
        </p:nvSpPr>
        <p:spPr>
          <a:xfrm>
            <a:off x="5829300" y="927726"/>
            <a:ext cx="6096000" cy="5262979"/>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Black Mangrove</a:t>
            </a:r>
          </a:p>
          <a:p>
            <a:pPr algn="ctr"/>
            <a:endParaRPr lang="en-US" sz="2400" dirty="0"/>
          </a:p>
          <a:p>
            <a:pPr algn="just"/>
            <a:r>
              <a:rPr lang="en-US" sz="2000" dirty="0">
                <a:latin typeface="Comic Sans MS" panose="030F0702030302020204" pitchFamily="66" charset="0"/>
              </a:rPr>
              <a:t>As you walk down alongside the pond you will see a few Black Mangrove trees close to the pond. They are salt tolerant and manage to thrive next to salt water. They have distinctive roots that grow up and out of the water for the plant to get oxygen. Look closely at the leaves, you may see salt crystals, which results as the mangrove drinks the water and expels (sweats) the salt taken in from the plant. </a:t>
            </a:r>
          </a:p>
          <a:p>
            <a:pPr algn="just"/>
            <a:endParaRPr lang="en-US" sz="2000" dirty="0">
              <a:latin typeface="Comic Sans MS" panose="030F0702030302020204" pitchFamily="66" charset="0"/>
            </a:endParaRPr>
          </a:p>
          <a:p>
            <a:pPr algn="just"/>
            <a:r>
              <a:rPr lang="en-US" sz="2000" dirty="0">
                <a:latin typeface="Comic Sans MS" panose="030F0702030302020204" pitchFamily="66" charset="0"/>
              </a:rPr>
              <a:t>There are two types of mangroves that grow in Bermuda, both red and black mangroves. Black mangroves are the only variety found at Spittal Pond. </a:t>
            </a:r>
            <a:endParaRPr lang="en-GB" sz="2000" dirty="0">
              <a:latin typeface="Comic Sans MS" panose="030F0702030302020204" pitchFamily="66" charset="0"/>
            </a:endParaRPr>
          </a:p>
        </p:txBody>
      </p:sp>
      <p:pic>
        <p:nvPicPr>
          <p:cNvPr id="7" name="Picture 6">
            <a:extLst>
              <a:ext uri="{FF2B5EF4-FFF2-40B4-BE49-F238E27FC236}">
                <a16:creationId xmlns:a16="http://schemas.microsoft.com/office/drawing/2014/main" id="{0F375FC1-670E-4706-AA00-8CEBBD962FBC}"/>
              </a:ext>
            </a:extLst>
          </p:cNvPr>
          <p:cNvPicPr>
            <a:picLocks noChangeAspect="1"/>
          </p:cNvPicPr>
          <p:nvPr/>
        </p:nvPicPr>
        <p:blipFill>
          <a:blip r:embed="rId2"/>
          <a:stretch>
            <a:fillRect/>
          </a:stretch>
        </p:blipFill>
        <p:spPr>
          <a:xfrm>
            <a:off x="39757" y="0"/>
            <a:ext cx="1725318" cy="902286"/>
          </a:xfrm>
          <a:prstGeom prst="rect">
            <a:avLst/>
          </a:prstGeom>
        </p:spPr>
      </p:pic>
      <p:pic>
        <p:nvPicPr>
          <p:cNvPr id="8" name="Picture 7">
            <a:extLst>
              <a:ext uri="{FF2B5EF4-FFF2-40B4-BE49-F238E27FC236}">
                <a16:creationId xmlns:a16="http://schemas.microsoft.com/office/drawing/2014/main" id="{92DE0B52-5E4A-46E8-A852-A216EB281A56}"/>
              </a:ext>
            </a:extLst>
          </p:cNvPr>
          <p:cNvPicPr>
            <a:picLocks noChangeAspect="1"/>
          </p:cNvPicPr>
          <p:nvPr/>
        </p:nvPicPr>
        <p:blipFill>
          <a:blip r:embed="rId3"/>
          <a:stretch>
            <a:fillRect/>
          </a:stretch>
        </p:blipFill>
        <p:spPr>
          <a:xfrm>
            <a:off x="11305381" y="23436"/>
            <a:ext cx="858837" cy="858837"/>
          </a:xfrm>
          <a:prstGeom prst="rect">
            <a:avLst/>
          </a:prstGeom>
        </p:spPr>
      </p:pic>
      <p:pic>
        <p:nvPicPr>
          <p:cNvPr id="9" name="Picture 8" descr="A tree in front of a body of water&#10;&#10;Description automatically generated with medium confidence">
            <a:extLst>
              <a:ext uri="{FF2B5EF4-FFF2-40B4-BE49-F238E27FC236}">
                <a16:creationId xmlns:a16="http://schemas.microsoft.com/office/drawing/2014/main" id="{7D4F2C98-6B19-4236-86B6-C593CA8D0416}"/>
              </a:ext>
            </a:extLst>
          </p:cNvPr>
          <p:cNvPicPr>
            <a:picLocks noChangeAspect="1"/>
          </p:cNvPicPr>
          <p:nvPr/>
        </p:nvPicPr>
        <p:blipFill>
          <a:blip r:embed="rId4"/>
          <a:stretch>
            <a:fillRect/>
          </a:stretch>
        </p:blipFill>
        <p:spPr>
          <a:xfrm>
            <a:off x="160682" y="882273"/>
            <a:ext cx="3796241" cy="2840287"/>
          </a:xfrm>
          <a:prstGeom prst="rect">
            <a:avLst/>
          </a:prstGeom>
        </p:spPr>
      </p:pic>
      <p:pic>
        <p:nvPicPr>
          <p:cNvPr id="11" name="Picture 10" descr="A close up of a leaf&#10;&#10;Description automatically generated with medium confidence">
            <a:extLst>
              <a:ext uri="{FF2B5EF4-FFF2-40B4-BE49-F238E27FC236}">
                <a16:creationId xmlns:a16="http://schemas.microsoft.com/office/drawing/2014/main" id="{71A1A91C-FA3D-4476-B881-51E02AA2C1F9}"/>
              </a:ext>
            </a:extLst>
          </p:cNvPr>
          <p:cNvPicPr>
            <a:picLocks noChangeAspect="1"/>
          </p:cNvPicPr>
          <p:nvPr/>
        </p:nvPicPr>
        <p:blipFill>
          <a:blip r:embed="rId5"/>
          <a:stretch>
            <a:fillRect/>
          </a:stretch>
        </p:blipFill>
        <p:spPr>
          <a:xfrm>
            <a:off x="2363028" y="3847788"/>
            <a:ext cx="2933700" cy="2628900"/>
          </a:xfrm>
          <a:prstGeom prst="rect">
            <a:avLst/>
          </a:prstGeom>
        </p:spPr>
      </p:pic>
      <p:sp>
        <p:nvSpPr>
          <p:cNvPr id="10" name="TextBox 9">
            <a:hlinkClick r:id="rId6" action="ppaction://hlinksldjump"/>
            <a:extLst>
              <a:ext uri="{FF2B5EF4-FFF2-40B4-BE49-F238E27FC236}">
                <a16:creationId xmlns:a16="http://schemas.microsoft.com/office/drawing/2014/main" id="{5A5CF0E6-3710-4FA5-8113-6603FEF63DD4}"/>
              </a:ext>
            </a:extLst>
          </p:cNvPr>
          <p:cNvSpPr txBox="1"/>
          <p:nvPr/>
        </p:nvSpPr>
        <p:spPr>
          <a:xfrm>
            <a:off x="10349948" y="6276633"/>
            <a:ext cx="1638852"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spTree>
    <p:extLst>
      <p:ext uri="{BB962C8B-B14F-4D97-AF65-F5344CB8AC3E}">
        <p14:creationId xmlns:p14="http://schemas.microsoft.com/office/powerpoint/2010/main" val="2202701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91486E-CEDF-489A-AF29-3C04D59F1049}"/>
              </a:ext>
            </a:extLst>
          </p:cNvPr>
          <p:cNvSpPr txBox="1"/>
          <p:nvPr/>
        </p:nvSpPr>
        <p:spPr>
          <a:xfrm>
            <a:off x="6367668" y="1809046"/>
            <a:ext cx="5367131" cy="2092881"/>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Bay Grape</a:t>
            </a:r>
          </a:p>
          <a:p>
            <a:endParaRPr lang="en-US" dirty="0">
              <a:latin typeface="Comic Sans MS" panose="030F0702030302020204" pitchFamily="66" charset="0"/>
            </a:endParaRPr>
          </a:p>
          <a:p>
            <a:pPr algn="just"/>
            <a:r>
              <a:rPr lang="en-US" sz="2000" dirty="0">
                <a:latin typeface="Comic Sans MS" panose="030F0702030302020204" pitchFamily="66" charset="0"/>
              </a:rPr>
              <a:t>You’ll also see some small Bay Grape Trees, which are native to Bermuda.  The bay grape leaves (shown on the right) produce a fruit often made into jelly. </a:t>
            </a:r>
            <a:endParaRPr lang="en-GB" sz="2000" dirty="0">
              <a:latin typeface="Comic Sans MS" panose="030F0702030302020204" pitchFamily="66" charset="0"/>
            </a:endParaRPr>
          </a:p>
        </p:txBody>
      </p:sp>
      <p:pic>
        <p:nvPicPr>
          <p:cNvPr id="5" name="Picture 4">
            <a:extLst>
              <a:ext uri="{FF2B5EF4-FFF2-40B4-BE49-F238E27FC236}">
                <a16:creationId xmlns:a16="http://schemas.microsoft.com/office/drawing/2014/main" id="{ABB3F486-16C2-4EBD-BEAE-AC93A9921881}"/>
              </a:ext>
            </a:extLst>
          </p:cNvPr>
          <p:cNvPicPr>
            <a:picLocks noChangeAspect="1"/>
          </p:cNvPicPr>
          <p:nvPr/>
        </p:nvPicPr>
        <p:blipFill>
          <a:blip r:embed="rId2"/>
          <a:stretch>
            <a:fillRect/>
          </a:stretch>
        </p:blipFill>
        <p:spPr>
          <a:xfrm>
            <a:off x="39757" y="0"/>
            <a:ext cx="1725318" cy="902286"/>
          </a:xfrm>
          <a:prstGeom prst="rect">
            <a:avLst/>
          </a:prstGeom>
        </p:spPr>
      </p:pic>
      <p:pic>
        <p:nvPicPr>
          <p:cNvPr id="6" name="Picture 5">
            <a:extLst>
              <a:ext uri="{FF2B5EF4-FFF2-40B4-BE49-F238E27FC236}">
                <a16:creationId xmlns:a16="http://schemas.microsoft.com/office/drawing/2014/main" id="{5EA9A5BF-D9B1-4B08-9A63-5EE0C1338ACC}"/>
              </a:ext>
            </a:extLst>
          </p:cNvPr>
          <p:cNvPicPr>
            <a:picLocks noChangeAspect="1"/>
          </p:cNvPicPr>
          <p:nvPr/>
        </p:nvPicPr>
        <p:blipFill>
          <a:blip r:embed="rId3"/>
          <a:stretch>
            <a:fillRect/>
          </a:stretch>
        </p:blipFill>
        <p:spPr>
          <a:xfrm>
            <a:off x="11305381" y="23436"/>
            <a:ext cx="858837" cy="858837"/>
          </a:xfrm>
          <a:prstGeom prst="rect">
            <a:avLst/>
          </a:prstGeom>
        </p:spPr>
      </p:pic>
      <p:pic>
        <p:nvPicPr>
          <p:cNvPr id="8" name="Picture 7" descr="A green insect on a leaf&#10;&#10;Description automatically generated with low confidence">
            <a:extLst>
              <a:ext uri="{FF2B5EF4-FFF2-40B4-BE49-F238E27FC236}">
                <a16:creationId xmlns:a16="http://schemas.microsoft.com/office/drawing/2014/main" id="{8FF1E297-10AB-44CB-816B-ADAD693A0199}"/>
              </a:ext>
            </a:extLst>
          </p:cNvPr>
          <p:cNvPicPr>
            <a:picLocks noChangeAspect="1"/>
          </p:cNvPicPr>
          <p:nvPr/>
        </p:nvPicPr>
        <p:blipFill>
          <a:blip r:embed="rId4"/>
          <a:stretch>
            <a:fillRect/>
          </a:stretch>
        </p:blipFill>
        <p:spPr>
          <a:xfrm>
            <a:off x="311720" y="978486"/>
            <a:ext cx="3041080" cy="232185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049446BF-7A3C-4DE9-BD15-6FFBE545CA19}"/>
              </a:ext>
            </a:extLst>
          </p:cNvPr>
          <p:cNvPicPr>
            <a:picLocks noChangeAspect="1"/>
          </p:cNvPicPr>
          <p:nvPr/>
        </p:nvPicPr>
        <p:blipFill>
          <a:blip r:embed="rId5"/>
          <a:stretch>
            <a:fillRect/>
          </a:stretch>
        </p:blipFill>
        <p:spPr>
          <a:xfrm>
            <a:off x="3552134" y="1809046"/>
            <a:ext cx="2616200" cy="4584700"/>
          </a:xfrm>
          <a:prstGeom prst="rect">
            <a:avLst/>
          </a:prstGeom>
        </p:spPr>
      </p:pic>
      <p:sp>
        <p:nvSpPr>
          <p:cNvPr id="9" name="TextBox 8">
            <a:hlinkClick r:id="rId6" action="ppaction://hlinksldjump"/>
            <a:extLst>
              <a:ext uri="{FF2B5EF4-FFF2-40B4-BE49-F238E27FC236}">
                <a16:creationId xmlns:a16="http://schemas.microsoft.com/office/drawing/2014/main" id="{25187F5B-8157-4D00-BCF2-78FA3219612E}"/>
              </a:ext>
            </a:extLst>
          </p:cNvPr>
          <p:cNvSpPr txBox="1"/>
          <p:nvPr/>
        </p:nvSpPr>
        <p:spPr>
          <a:xfrm>
            <a:off x="10349948" y="6276633"/>
            <a:ext cx="1638852"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spTree>
    <p:extLst>
      <p:ext uri="{BB962C8B-B14F-4D97-AF65-F5344CB8AC3E}">
        <p14:creationId xmlns:p14="http://schemas.microsoft.com/office/powerpoint/2010/main" val="1285169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6708-8D8F-A34D-ACA5-CAD2CB4BBAFE}"/>
              </a:ext>
            </a:extLst>
          </p:cNvPr>
          <p:cNvSpPr>
            <a:spLocks noGrp="1"/>
          </p:cNvSpPr>
          <p:nvPr>
            <p:ph type="title"/>
          </p:nvPr>
        </p:nvSpPr>
        <p:spPr>
          <a:xfrm>
            <a:off x="2221023" y="225399"/>
            <a:ext cx="7749954" cy="587375"/>
          </a:xfrm>
        </p:spPr>
        <p:txBody>
          <a:bodyPr>
            <a:noAutofit/>
          </a:bodyPr>
          <a:lstStyle/>
          <a:p>
            <a:r>
              <a:rPr lang="en-GB" sz="3200" b="1" dirty="0">
                <a:solidFill>
                  <a:srgbClr val="1F6F41"/>
                </a:solidFill>
                <a:latin typeface="Comic Sans MS" panose="030F0702030302020204" pitchFamily="66" charset="0"/>
              </a:rPr>
              <a:t>STATION 2 – POND EASTERN SIDE</a:t>
            </a:r>
          </a:p>
        </p:txBody>
      </p:sp>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9" name="Picture 8">
            <a:extLst>
              <a:ext uri="{FF2B5EF4-FFF2-40B4-BE49-F238E27FC236}">
                <a16:creationId xmlns:a16="http://schemas.microsoft.com/office/drawing/2014/main" id="{0A3680E6-2F59-5D46-B99A-2F07DDC33A89}"/>
              </a:ext>
            </a:extLst>
          </p:cNvPr>
          <p:cNvPicPr>
            <a:picLocks noChangeAspect="1"/>
          </p:cNvPicPr>
          <p:nvPr/>
        </p:nvPicPr>
        <p:blipFill>
          <a:blip r:embed="rId3"/>
          <a:stretch>
            <a:fillRect/>
          </a:stretch>
        </p:blipFill>
        <p:spPr>
          <a:xfrm>
            <a:off x="11218016" y="54134"/>
            <a:ext cx="934227" cy="934227"/>
          </a:xfrm>
          <a:prstGeom prst="rect">
            <a:avLst/>
          </a:prstGeom>
        </p:spPr>
      </p:pic>
      <p:sp>
        <p:nvSpPr>
          <p:cNvPr id="11" name="TextBox 10">
            <a:extLst>
              <a:ext uri="{FF2B5EF4-FFF2-40B4-BE49-F238E27FC236}">
                <a16:creationId xmlns:a16="http://schemas.microsoft.com/office/drawing/2014/main" id="{15FEDCE0-66A3-C549-BB0B-C5950820BB44}"/>
              </a:ext>
            </a:extLst>
          </p:cNvPr>
          <p:cNvSpPr txBox="1"/>
          <p:nvPr/>
        </p:nvSpPr>
        <p:spPr>
          <a:xfrm>
            <a:off x="133351" y="1044259"/>
            <a:ext cx="12058649" cy="1631216"/>
          </a:xfrm>
          <a:prstGeom prst="rect">
            <a:avLst/>
          </a:prstGeom>
          <a:noFill/>
        </p:spPr>
        <p:txBody>
          <a:bodyPr wrap="square" rtlCol="0">
            <a:spAutoFit/>
          </a:bodyPr>
          <a:lstStyle/>
          <a:p>
            <a:r>
              <a:rPr lang="en-GB" sz="2000" dirty="0">
                <a:latin typeface="Comic Sans MS" panose="030F0702030302020204" pitchFamily="66" charset="0"/>
              </a:rPr>
              <a:t>Watch Dr Jamie Bacon from Bermuda Aquarium, Museum and Zoo talk about the pond ecology and the eels and the mosquito fish that live in the pond. </a:t>
            </a:r>
            <a:r>
              <a:rPr lang="en-GB" sz="2000" b="1" dirty="0">
                <a:solidFill>
                  <a:srgbClr val="0707B9"/>
                </a:solidFill>
                <a:latin typeface="Comic Sans MS" panose="030F0702030302020204" pitchFamily="66" charset="0"/>
                <a:hlinkClick r:id="rId4"/>
              </a:rPr>
              <a:t>CLICK HERE FOR VIDEO</a:t>
            </a:r>
            <a:r>
              <a:rPr lang="en-GB" sz="2000" b="1" dirty="0">
                <a:solidFill>
                  <a:srgbClr val="0707B9"/>
                </a:solidFill>
                <a:latin typeface="Comic Sans MS" panose="030F0702030302020204" pitchFamily="66" charset="0"/>
              </a:rPr>
              <a:t>.</a:t>
            </a:r>
          </a:p>
          <a:p>
            <a:endParaRPr lang="en-GB" sz="2000" b="1" dirty="0">
              <a:solidFill>
                <a:srgbClr val="0070C0"/>
              </a:solidFill>
              <a:latin typeface="Comic Sans MS" panose="030F0702030302020204" pitchFamily="66" charset="0"/>
            </a:endParaRPr>
          </a:p>
          <a:p>
            <a:r>
              <a:rPr lang="en-GB" sz="2000" i="1" dirty="0">
                <a:solidFill>
                  <a:srgbClr val="1F6F41"/>
                </a:solidFill>
                <a:latin typeface="Comic Sans MS" panose="030F0702030302020204" pitchFamily="66" charset="0"/>
              </a:rPr>
              <a:t>Q: In the video, Dr Bacon said Spittal Pond was the most important place in Bermuda, for what? </a:t>
            </a:r>
          </a:p>
          <a:p>
            <a:r>
              <a:rPr lang="en-GB" sz="2000" i="1" dirty="0">
                <a:solidFill>
                  <a:srgbClr val="7030A0"/>
                </a:solidFill>
                <a:latin typeface="Comic Sans MS" panose="030F0702030302020204" pitchFamily="66" charset="0"/>
              </a:rPr>
              <a:t>A: Migrating birds</a:t>
            </a:r>
          </a:p>
        </p:txBody>
      </p:sp>
      <p:pic>
        <p:nvPicPr>
          <p:cNvPr id="6" name="Picture 5">
            <a:extLst>
              <a:ext uri="{FF2B5EF4-FFF2-40B4-BE49-F238E27FC236}">
                <a16:creationId xmlns:a16="http://schemas.microsoft.com/office/drawing/2014/main" id="{953E22E2-C4A7-48D5-8084-815339CB0A02}"/>
              </a:ext>
            </a:extLst>
          </p:cNvPr>
          <p:cNvPicPr>
            <a:picLocks noChangeAspect="1"/>
          </p:cNvPicPr>
          <p:nvPr/>
        </p:nvPicPr>
        <p:blipFill>
          <a:blip r:embed="rId5"/>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41BA8D9C-1024-418C-99CA-57BCB58307FA}"/>
              </a:ext>
            </a:extLst>
          </p:cNvPr>
          <p:cNvSpPr txBox="1"/>
          <p:nvPr/>
        </p:nvSpPr>
        <p:spPr>
          <a:xfrm>
            <a:off x="256069" y="5963496"/>
            <a:ext cx="2822713" cy="369332"/>
          </a:xfrm>
          <a:prstGeom prst="rect">
            <a:avLst/>
          </a:prstGeom>
          <a:noFill/>
        </p:spPr>
        <p:txBody>
          <a:bodyPr wrap="square" rtlCol="0">
            <a:spAutoFit/>
          </a:bodyPr>
          <a:lstStyle/>
          <a:p>
            <a:pPr algn="ctr"/>
            <a:r>
              <a:rPr lang="en-GB" i="1" dirty="0">
                <a:latin typeface="Comic Sans MS" panose="030F0702030302020204" pitchFamily="66" charset="0"/>
              </a:rPr>
              <a:t>American eel</a:t>
            </a:r>
          </a:p>
        </p:txBody>
      </p:sp>
      <p:sp>
        <p:nvSpPr>
          <p:cNvPr id="8" name="TextBox 7">
            <a:extLst>
              <a:ext uri="{FF2B5EF4-FFF2-40B4-BE49-F238E27FC236}">
                <a16:creationId xmlns:a16="http://schemas.microsoft.com/office/drawing/2014/main" id="{E0E60D45-11E2-49B6-99F7-8044583C0DBC}"/>
              </a:ext>
            </a:extLst>
          </p:cNvPr>
          <p:cNvSpPr txBox="1"/>
          <p:nvPr/>
        </p:nvSpPr>
        <p:spPr>
          <a:xfrm>
            <a:off x="8136535" y="4677601"/>
            <a:ext cx="3829814" cy="369332"/>
          </a:xfrm>
          <a:prstGeom prst="rect">
            <a:avLst/>
          </a:prstGeom>
          <a:noFill/>
        </p:spPr>
        <p:txBody>
          <a:bodyPr wrap="square" rtlCol="0">
            <a:spAutoFit/>
          </a:bodyPr>
          <a:lstStyle/>
          <a:p>
            <a:pPr algn="ctr"/>
            <a:r>
              <a:rPr lang="en-GB" i="1" dirty="0">
                <a:latin typeface="Comic Sans MS" panose="030F0702030302020204" pitchFamily="66" charset="0"/>
              </a:rPr>
              <a:t>Mosquito fish</a:t>
            </a:r>
          </a:p>
        </p:txBody>
      </p:sp>
      <p:sp>
        <p:nvSpPr>
          <p:cNvPr id="12" name="TextBox 11">
            <a:extLst>
              <a:ext uri="{FF2B5EF4-FFF2-40B4-BE49-F238E27FC236}">
                <a16:creationId xmlns:a16="http://schemas.microsoft.com/office/drawing/2014/main" id="{3245C288-D40D-4B07-87F2-1E33B653C8DA}"/>
              </a:ext>
            </a:extLst>
          </p:cNvPr>
          <p:cNvSpPr txBox="1"/>
          <p:nvPr/>
        </p:nvSpPr>
        <p:spPr>
          <a:xfrm>
            <a:off x="3474983" y="5963496"/>
            <a:ext cx="4221458" cy="369332"/>
          </a:xfrm>
          <a:prstGeom prst="rect">
            <a:avLst/>
          </a:prstGeom>
          <a:noFill/>
        </p:spPr>
        <p:txBody>
          <a:bodyPr wrap="square" rtlCol="0">
            <a:spAutoFit/>
          </a:bodyPr>
          <a:lstStyle/>
          <a:p>
            <a:pPr algn="ctr"/>
            <a:r>
              <a:rPr lang="en-GB" i="1" dirty="0">
                <a:latin typeface="Comic Sans MS" panose="030F0702030302020204" pitchFamily="66" charset="0"/>
              </a:rPr>
              <a:t>Looking north across the main pond</a:t>
            </a:r>
          </a:p>
        </p:txBody>
      </p:sp>
      <p:sp>
        <p:nvSpPr>
          <p:cNvPr id="15" name="TextBox 14">
            <a:hlinkClick r:id="" action="ppaction://hlinkshowjump?jump=nextslide"/>
            <a:extLst>
              <a:ext uri="{FF2B5EF4-FFF2-40B4-BE49-F238E27FC236}">
                <a16:creationId xmlns:a16="http://schemas.microsoft.com/office/drawing/2014/main" id="{ED5E6239-B1D7-4F16-B919-915C371CB247}"/>
              </a:ext>
            </a:extLst>
          </p:cNvPr>
          <p:cNvSpPr txBox="1"/>
          <p:nvPr/>
        </p:nvSpPr>
        <p:spPr>
          <a:xfrm>
            <a:off x="10111409" y="6278366"/>
            <a:ext cx="1947241"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Next slide</a:t>
            </a:r>
          </a:p>
        </p:txBody>
      </p:sp>
      <p:pic>
        <p:nvPicPr>
          <p:cNvPr id="13" name="Picture 12" descr="A fish swimming in the water&#10;&#10;Description automatically generated with medium confidence">
            <a:extLst>
              <a:ext uri="{FF2B5EF4-FFF2-40B4-BE49-F238E27FC236}">
                <a16:creationId xmlns:a16="http://schemas.microsoft.com/office/drawing/2014/main" id="{EF1C98FF-A805-47C4-83A7-319CD94628EC}"/>
              </a:ext>
            </a:extLst>
          </p:cNvPr>
          <p:cNvPicPr>
            <a:picLocks noChangeAspect="1"/>
          </p:cNvPicPr>
          <p:nvPr/>
        </p:nvPicPr>
        <p:blipFill>
          <a:blip r:embed="rId6"/>
          <a:stretch>
            <a:fillRect/>
          </a:stretch>
        </p:blipFill>
        <p:spPr>
          <a:xfrm>
            <a:off x="256069" y="3027385"/>
            <a:ext cx="2895600" cy="2876550"/>
          </a:xfrm>
          <a:prstGeom prst="rect">
            <a:avLst/>
          </a:prstGeom>
        </p:spPr>
      </p:pic>
      <p:pic>
        <p:nvPicPr>
          <p:cNvPr id="16" name="Picture 15" descr="A picture containing grass, outdoor&#10;&#10;Description automatically generated">
            <a:extLst>
              <a:ext uri="{FF2B5EF4-FFF2-40B4-BE49-F238E27FC236}">
                <a16:creationId xmlns:a16="http://schemas.microsoft.com/office/drawing/2014/main" id="{ABECF02F-AA2C-4EF2-8EFC-9092DBF87562}"/>
              </a:ext>
            </a:extLst>
          </p:cNvPr>
          <p:cNvPicPr>
            <a:picLocks noChangeAspect="1"/>
          </p:cNvPicPr>
          <p:nvPr/>
        </p:nvPicPr>
        <p:blipFill>
          <a:blip r:embed="rId7"/>
          <a:stretch>
            <a:fillRect/>
          </a:stretch>
        </p:blipFill>
        <p:spPr>
          <a:xfrm>
            <a:off x="3474983" y="3037625"/>
            <a:ext cx="4296375" cy="2876951"/>
          </a:xfrm>
          <a:prstGeom prst="rect">
            <a:avLst/>
          </a:prstGeom>
        </p:spPr>
      </p:pic>
      <p:pic>
        <p:nvPicPr>
          <p:cNvPr id="18" name="Picture 17" descr="A picture containing fish, soft-finned fish, indoor, toothbrush&#10;&#10;Description automatically generated">
            <a:extLst>
              <a:ext uri="{FF2B5EF4-FFF2-40B4-BE49-F238E27FC236}">
                <a16:creationId xmlns:a16="http://schemas.microsoft.com/office/drawing/2014/main" id="{30890125-C550-4C25-B519-007CBFF6A9BD}"/>
              </a:ext>
            </a:extLst>
          </p:cNvPr>
          <p:cNvPicPr>
            <a:picLocks noChangeAspect="1"/>
          </p:cNvPicPr>
          <p:nvPr/>
        </p:nvPicPr>
        <p:blipFill>
          <a:blip r:embed="rId8"/>
          <a:stretch>
            <a:fillRect/>
          </a:stretch>
        </p:blipFill>
        <p:spPr>
          <a:xfrm>
            <a:off x="8092641" y="3024072"/>
            <a:ext cx="3905795" cy="1638529"/>
          </a:xfrm>
          <a:prstGeom prst="rect">
            <a:avLst/>
          </a:prstGeom>
        </p:spPr>
      </p:pic>
    </p:spTree>
    <p:extLst>
      <p:ext uri="{BB962C8B-B14F-4D97-AF65-F5344CB8AC3E}">
        <p14:creationId xmlns:p14="http://schemas.microsoft.com/office/powerpoint/2010/main" val="309379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1B83-D928-429D-BF35-A4470E5DB8B4}"/>
              </a:ext>
            </a:extLst>
          </p:cNvPr>
          <p:cNvSpPr>
            <a:spLocks noGrp="1"/>
          </p:cNvSpPr>
          <p:nvPr>
            <p:ph type="title"/>
          </p:nvPr>
        </p:nvSpPr>
        <p:spPr>
          <a:xfrm>
            <a:off x="212035" y="206100"/>
            <a:ext cx="11794435" cy="509518"/>
          </a:xfrm>
        </p:spPr>
        <p:txBody>
          <a:bodyPr>
            <a:noAutofit/>
          </a:bodyPr>
          <a:lstStyle/>
          <a:p>
            <a:pPr algn="ctr"/>
            <a:r>
              <a:rPr lang="en-GB" sz="3200" b="1" dirty="0">
                <a:solidFill>
                  <a:srgbClr val="1F6F41"/>
                </a:solidFill>
                <a:latin typeface="Comic Sans MS" panose="030F0702030302020204" pitchFamily="66" charset="0"/>
              </a:rPr>
              <a:t>Walking to Station 3</a:t>
            </a:r>
          </a:p>
        </p:txBody>
      </p:sp>
      <p:sp>
        <p:nvSpPr>
          <p:cNvPr id="3" name="Content Placeholder 2">
            <a:extLst>
              <a:ext uri="{FF2B5EF4-FFF2-40B4-BE49-F238E27FC236}">
                <a16:creationId xmlns:a16="http://schemas.microsoft.com/office/drawing/2014/main" id="{A0372C3D-B0DF-4B69-9561-27473C2820EE}"/>
              </a:ext>
            </a:extLst>
          </p:cNvPr>
          <p:cNvSpPr>
            <a:spLocks noGrp="1"/>
          </p:cNvSpPr>
          <p:nvPr>
            <p:ph idx="1"/>
          </p:nvPr>
        </p:nvSpPr>
        <p:spPr>
          <a:xfrm>
            <a:off x="212034" y="964233"/>
            <a:ext cx="11794435" cy="1036845"/>
          </a:xfrm>
        </p:spPr>
        <p:txBody>
          <a:bodyPr>
            <a:normAutofit/>
          </a:bodyPr>
          <a:lstStyle/>
          <a:p>
            <a:pPr marL="0" indent="0">
              <a:buNone/>
            </a:pPr>
            <a:r>
              <a:rPr lang="en-GB" sz="2400" dirty="0">
                <a:solidFill>
                  <a:srgbClr val="00B050"/>
                </a:solidFill>
                <a:latin typeface="Comic Sans MS" panose="030F0702030302020204" pitchFamily="66" charset="0"/>
              </a:rPr>
              <a:t>Activity:</a:t>
            </a:r>
            <a:r>
              <a:rPr lang="en-GB" sz="2400" dirty="0">
                <a:latin typeface="Comic Sans MS" panose="030F0702030302020204" pitchFamily="66" charset="0"/>
              </a:rPr>
              <a:t> On your walk to Station 3, see if you can spot any of these plants. Click on the pictures to find out more about each one.</a:t>
            </a:r>
          </a:p>
        </p:txBody>
      </p:sp>
      <p:sp>
        <p:nvSpPr>
          <p:cNvPr id="13" name="TextBox 12">
            <a:hlinkClick r:id="rId2" action="ppaction://hlinksldjump"/>
            <a:extLst>
              <a:ext uri="{FF2B5EF4-FFF2-40B4-BE49-F238E27FC236}">
                <a16:creationId xmlns:a16="http://schemas.microsoft.com/office/drawing/2014/main" id="{5FF7C2CC-2168-44D9-9421-0B1671505A25}"/>
              </a:ext>
            </a:extLst>
          </p:cNvPr>
          <p:cNvSpPr txBox="1"/>
          <p:nvPr/>
        </p:nvSpPr>
        <p:spPr>
          <a:xfrm>
            <a:off x="10070707" y="5943384"/>
            <a:ext cx="2008337"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Click here for Station 3</a:t>
            </a:r>
          </a:p>
        </p:txBody>
      </p:sp>
      <p:pic>
        <p:nvPicPr>
          <p:cNvPr id="14" name="Picture 13">
            <a:extLst>
              <a:ext uri="{FF2B5EF4-FFF2-40B4-BE49-F238E27FC236}">
                <a16:creationId xmlns:a16="http://schemas.microsoft.com/office/drawing/2014/main" id="{AE6127C5-A9B1-43E6-AC1B-84A28F7CC585}"/>
              </a:ext>
            </a:extLst>
          </p:cNvPr>
          <p:cNvPicPr>
            <a:picLocks noChangeAspect="1"/>
          </p:cNvPicPr>
          <p:nvPr/>
        </p:nvPicPr>
        <p:blipFill>
          <a:blip r:embed="rId3"/>
          <a:stretch>
            <a:fillRect/>
          </a:stretch>
        </p:blipFill>
        <p:spPr>
          <a:xfrm>
            <a:off x="8894403" y="4043179"/>
            <a:ext cx="2647950" cy="1733550"/>
          </a:xfrm>
          <a:prstGeom prst="rect">
            <a:avLst/>
          </a:prstGeom>
        </p:spPr>
      </p:pic>
      <p:sp>
        <p:nvSpPr>
          <p:cNvPr id="9" name="TextBox 8">
            <a:extLst>
              <a:ext uri="{FF2B5EF4-FFF2-40B4-BE49-F238E27FC236}">
                <a16:creationId xmlns:a16="http://schemas.microsoft.com/office/drawing/2014/main" id="{D66C1647-405F-4301-A951-CE50F2BFBD10}"/>
              </a:ext>
            </a:extLst>
          </p:cNvPr>
          <p:cNvSpPr txBox="1"/>
          <p:nvPr/>
        </p:nvSpPr>
        <p:spPr>
          <a:xfrm>
            <a:off x="3285574" y="4386040"/>
            <a:ext cx="5608829" cy="1323439"/>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i="1" dirty="0">
                <a:latin typeface="Comic Sans MS" panose="030F0702030302020204" pitchFamily="66" charset="0"/>
              </a:rPr>
              <a:t>You can play lots of fun games on your way around. How about playing “Give Me Five”? </a:t>
            </a:r>
          </a:p>
          <a:p>
            <a:pPr algn="ctr"/>
            <a:r>
              <a:rPr lang="en-GB" sz="2000" b="1" i="1" dirty="0">
                <a:latin typeface="Comic Sans MS" panose="030F0702030302020204" pitchFamily="66" charset="0"/>
              </a:rPr>
              <a:t>Ask your child to name five species of flower or birds or trees!</a:t>
            </a:r>
          </a:p>
        </p:txBody>
      </p:sp>
      <p:pic>
        <p:nvPicPr>
          <p:cNvPr id="17" name="Picture 16">
            <a:extLst>
              <a:ext uri="{FF2B5EF4-FFF2-40B4-BE49-F238E27FC236}">
                <a16:creationId xmlns:a16="http://schemas.microsoft.com/office/drawing/2014/main" id="{B68B67FB-AEF4-48BB-8049-928DE0CC9AC5}"/>
              </a:ext>
            </a:extLst>
          </p:cNvPr>
          <p:cNvPicPr>
            <a:picLocks noChangeAspect="1"/>
          </p:cNvPicPr>
          <p:nvPr/>
        </p:nvPicPr>
        <p:blipFill>
          <a:blip r:embed="rId4"/>
          <a:stretch>
            <a:fillRect/>
          </a:stretch>
        </p:blipFill>
        <p:spPr>
          <a:xfrm>
            <a:off x="11305381" y="23436"/>
            <a:ext cx="858837" cy="858837"/>
          </a:xfrm>
          <a:prstGeom prst="rect">
            <a:avLst/>
          </a:prstGeom>
        </p:spPr>
      </p:pic>
      <p:pic>
        <p:nvPicPr>
          <p:cNvPr id="18" name="Picture 17">
            <a:extLst>
              <a:ext uri="{FF2B5EF4-FFF2-40B4-BE49-F238E27FC236}">
                <a16:creationId xmlns:a16="http://schemas.microsoft.com/office/drawing/2014/main" id="{0E6A20D5-1B9E-4309-8DF1-734860FE98D3}"/>
              </a:ext>
            </a:extLst>
          </p:cNvPr>
          <p:cNvPicPr>
            <a:picLocks noChangeAspect="1"/>
          </p:cNvPicPr>
          <p:nvPr/>
        </p:nvPicPr>
        <p:blipFill>
          <a:blip r:embed="rId5"/>
          <a:stretch>
            <a:fillRect/>
          </a:stretch>
        </p:blipFill>
        <p:spPr>
          <a:xfrm>
            <a:off x="39757" y="0"/>
            <a:ext cx="1725318" cy="902286"/>
          </a:xfrm>
          <a:prstGeom prst="rect">
            <a:avLst/>
          </a:prstGeom>
        </p:spPr>
      </p:pic>
      <p:pic>
        <p:nvPicPr>
          <p:cNvPr id="11" name="Picture 10" descr="A close up of a plant&#10;&#10;Description automatically generated with low confidence">
            <a:hlinkClick r:id="rId6" action="ppaction://hlinksldjump"/>
            <a:extLst>
              <a:ext uri="{FF2B5EF4-FFF2-40B4-BE49-F238E27FC236}">
                <a16:creationId xmlns:a16="http://schemas.microsoft.com/office/drawing/2014/main" id="{B3175F23-F48D-42C5-BEBA-35B476A78927}"/>
              </a:ext>
            </a:extLst>
          </p:cNvPr>
          <p:cNvPicPr>
            <a:picLocks noChangeAspect="1"/>
          </p:cNvPicPr>
          <p:nvPr/>
        </p:nvPicPr>
        <p:blipFill>
          <a:blip r:embed="rId7"/>
          <a:stretch>
            <a:fillRect/>
          </a:stretch>
        </p:blipFill>
        <p:spPr>
          <a:xfrm>
            <a:off x="212035" y="2249693"/>
            <a:ext cx="2292295" cy="1731414"/>
          </a:xfrm>
          <a:prstGeom prst="rect">
            <a:avLst/>
          </a:prstGeom>
        </p:spPr>
      </p:pic>
      <p:pic>
        <p:nvPicPr>
          <p:cNvPr id="16" name="Picture 15" descr="A close-up of some leaves&#10;&#10;Description automatically generated with medium confidence">
            <a:hlinkClick r:id="rId8" action="ppaction://hlinksldjump"/>
            <a:extLst>
              <a:ext uri="{FF2B5EF4-FFF2-40B4-BE49-F238E27FC236}">
                <a16:creationId xmlns:a16="http://schemas.microsoft.com/office/drawing/2014/main" id="{D89514E2-0AB3-476B-B3FD-739AB68C6B8A}"/>
              </a:ext>
            </a:extLst>
          </p:cNvPr>
          <p:cNvPicPr>
            <a:picLocks noChangeAspect="1"/>
          </p:cNvPicPr>
          <p:nvPr/>
        </p:nvPicPr>
        <p:blipFill>
          <a:blip r:embed="rId9"/>
          <a:stretch>
            <a:fillRect/>
          </a:stretch>
        </p:blipFill>
        <p:spPr>
          <a:xfrm>
            <a:off x="2731030" y="2249264"/>
            <a:ext cx="2542252" cy="1731414"/>
          </a:xfrm>
          <a:prstGeom prst="rect">
            <a:avLst/>
          </a:prstGeom>
        </p:spPr>
      </p:pic>
      <p:pic>
        <p:nvPicPr>
          <p:cNvPr id="20" name="Picture 19" descr="A close up of some leaves&#10;&#10;Description automatically generated with low confidence">
            <a:hlinkClick r:id="rId10" action="ppaction://hlinksldjump"/>
            <a:extLst>
              <a:ext uri="{FF2B5EF4-FFF2-40B4-BE49-F238E27FC236}">
                <a16:creationId xmlns:a16="http://schemas.microsoft.com/office/drawing/2014/main" id="{E7F8C9DD-CD85-46F5-A3AA-088F48F0912B}"/>
              </a:ext>
            </a:extLst>
          </p:cNvPr>
          <p:cNvPicPr>
            <a:picLocks noChangeAspect="1"/>
          </p:cNvPicPr>
          <p:nvPr/>
        </p:nvPicPr>
        <p:blipFill>
          <a:blip r:embed="rId11"/>
          <a:stretch>
            <a:fillRect/>
          </a:stretch>
        </p:blipFill>
        <p:spPr>
          <a:xfrm>
            <a:off x="5595261" y="2249693"/>
            <a:ext cx="1438781" cy="1743607"/>
          </a:xfrm>
          <a:prstGeom prst="rect">
            <a:avLst/>
          </a:prstGeom>
        </p:spPr>
      </p:pic>
      <p:pic>
        <p:nvPicPr>
          <p:cNvPr id="22" name="Picture 21" descr="A field of colorful flowers&#10;&#10;Description automatically generated with low confidence">
            <a:hlinkClick r:id="rId12" action="ppaction://hlinksldjump"/>
            <a:extLst>
              <a:ext uri="{FF2B5EF4-FFF2-40B4-BE49-F238E27FC236}">
                <a16:creationId xmlns:a16="http://schemas.microsoft.com/office/drawing/2014/main" id="{4592FBBE-9BDD-4E24-8AAE-B0BDC5A089F0}"/>
              </a:ext>
            </a:extLst>
          </p:cNvPr>
          <p:cNvPicPr>
            <a:picLocks noChangeAspect="1"/>
          </p:cNvPicPr>
          <p:nvPr/>
        </p:nvPicPr>
        <p:blipFill>
          <a:blip r:embed="rId13"/>
          <a:stretch>
            <a:fillRect/>
          </a:stretch>
        </p:blipFill>
        <p:spPr>
          <a:xfrm>
            <a:off x="7308381" y="2249693"/>
            <a:ext cx="2324424" cy="1762371"/>
          </a:xfrm>
          <a:prstGeom prst="rect">
            <a:avLst/>
          </a:prstGeom>
        </p:spPr>
      </p:pic>
      <p:pic>
        <p:nvPicPr>
          <p:cNvPr id="24" name="Picture 23" descr="A close-up of some leaves&#10;&#10;Description automatically generated with medium confidence">
            <a:hlinkClick r:id="rId14" action="ppaction://hlinksldjump"/>
            <a:extLst>
              <a:ext uri="{FF2B5EF4-FFF2-40B4-BE49-F238E27FC236}">
                <a16:creationId xmlns:a16="http://schemas.microsoft.com/office/drawing/2014/main" id="{07D79A1A-8A0B-4C85-AC6F-2794CA2AB161}"/>
              </a:ext>
            </a:extLst>
          </p:cNvPr>
          <p:cNvPicPr>
            <a:picLocks noChangeAspect="1"/>
          </p:cNvPicPr>
          <p:nvPr/>
        </p:nvPicPr>
        <p:blipFill>
          <a:blip r:embed="rId15"/>
          <a:stretch>
            <a:fillRect/>
          </a:stretch>
        </p:blipFill>
        <p:spPr>
          <a:xfrm>
            <a:off x="9907145" y="2261886"/>
            <a:ext cx="2072820" cy="1731414"/>
          </a:xfrm>
          <a:prstGeom prst="rect">
            <a:avLst/>
          </a:prstGeom>
        </p:spPr>
      </p:pic>
    </p:spTree>
    <p:extLst>
      <p:ext uri="{BB962C8B-B14F-4D97-AF65-F5344CB8AC3E}">
        <p14:creationId xmlns:p14="http://schemas.microsoft.com/office/powerpoint/2010/main" val="1948952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17893E-F489-4B02-9155-D12EFA4F63CC}"/>
              </a:ext>
            </a:extLst>
          </p:cNvPr>
          <p:cNvSpPr txBox="1"/>
          <p:nvPr/>
        </p:nvSpPr>
        <p:spPr>
          <a:xfrm>
            <a:off x="5632174" y="1739493"/>
            <a:ext cx="6096000" cy="2708434"/>
          </a:xfrm>
          <a:prstGeom prst="rect">
            <a:avLst/>
          </a:prstGeom>
          <a:noFill/>
        </p:spPr>
        <p:txBody>
          <a:bodyPr wrap="square">
            <a:spAutoFit/>
          </a:bodyPr>
          <a:lstStyle/>
          <a:p>
            <a:pPr algn="ct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Flopper</a:t>
            </a:r>
          </a:p>
          <a:p>
            <a:pPr algn="just"/>
            <a:endParaRPr lang="en-US"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Along the path is a plant called the Flopper. The flopper is now well established in Bermuda and gets its name ‘life plant’ by its ability to produce new plants from a single leaf. Notice its unique shaped leaf edges. It can be used as a medicinal plant for sore throats.</a:t>
            </a:r>
            <a:endParaRPr lang="en-GB" sz="2000" dirty="0">
              <a:effectLst/>
              <a:latin typeface="Comic Sans MS" panose="030F0702030302020204" pitchFamily="66" charset="0"/>
              <a:ea typeface="Times New Roman" panose="02020603050405020304" pitchFamily="18" charset="0"/>
            </a:endParaRPr>
          </a:p>
        </p:txBody>
      </p:sp>
      <p:sp>
        <p:nvSpPr>
          <p:cNvPr id="10" name="TextBox 9">
            <a:hlinkClick r:id="rId2" action="ppaction://hlinksldjump"/>
            <a:extLst>
              <a:ext uri="{FF2B5EF4-FFF2-40B4-BE49-F238E27FC236}">
                <a16:creationId xmlns:a16="http://schemas.microsoft.com/office/drawing/2014/main" id="{F90190FA-CFAB-428A-AE24-A3EDF69E23B0}"/>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1" name="Picture 10">
            <a:extLst>
              <a:ext uri="{FF2B5EF4-FFF2-40B4-BE49-F238E27FC236}">
                <a16:creationId xmlns:a16="http://schemas.microsoft.com/office/drawing/2014/main" id="{66EBCF68-186E-42E8-9E7A-A57578EA6244}"/>
              </a:ext>
            </a:extLst>
          </p:cNvPr>
          <p:cNvPicPr>
            <a:picLocks noChangeAspect="1"/>
          </p:cNvPicPr>
          <p:nvPr/>
        </p:nvPicPr>
        <p:blipFill>
          <a:blip r:embed="rId3"/>
          <a:stretch>
            <a:fillRect/>
          </a:stretch>
        </p:blipFill>
        <p:spPr>
          <a:xfrm>
            <a:off x="11305381" y="23436"/>
            <a:ext cx="858837" cy="858837"/>
          </a:xfrm>
          <a:prstGeom prst="rect">
            <a:avLst/>
          </a:prstGeom>
        </p:spPr>
      </p:pic>
      <p:pic>
        <p:nvPicPr>
          <p:cNvPr id="12" name="Picture 11">
            <a:extLst>
              <a:ext uri="{FF2B5EF4-FFF2-40B4-BE49-F238E27FC236}">
                <a16:creationId xmlns:a16="http://schemas.microsoft.com/office/drawing/2014/main" id="{8E55F83D-1695-4E6E-8A9F-E758E7293D96}"/>
              </a:ext>
            </a:extLst>
          </p:cNvPr>
          <p:cNvPicPr>
            <a:picLocks noChangeAspect="1"/>
          </p:cNvPicPr>
          <p:nvPr/>
        </p:nvPicPr>
        <p:blipFill>
          <a:blip r:embed="rId4"/>
          <a:stretch>
            <a:fillRect/>
          </a:stretch>
        </p:blipFill>
        <p:spPr>
          <a:xfrm>
            <a:off x="39757" y="0"/>
            <a:ext cx="1725318" cy="902286"/>
          </a:xfrm>
          <a:prstGeom prst="rect">
            <a:avLst/>
          </a:prstGeom>
        </p:spPr>
      </p:pic>
      <p:pic>
        <p:nvPicPr>
          <p:cNvPr id="5" name="Picture 4" descr="A close up of a plant&#10;&#10;Description automatically generated with low confidence">
            <a:extLst>
              <a:ext uri="{FF2B5EF4-FFF2-40B4-BE49-F238E27FC236}">
                <a16:creationId xmlns:a16="http://schemas.microsoft.com/office/drawing/2014/main" id="{2D90D699-286A-4232-902A-6A2B06CB8A59}"/>
              </a:ext>
            </a:extLst>
          </p:cNvPr>
          <p:cNvPicPr>
            <a:picLocks noChangeAspect="1"/>
          </p:cNvPicPr>
          <p:nvPr/>
        </p:nvPicPr>
        <p:blipFill>
          <a:blip r:embed="rId5"/>
          <a:stretch>
            <a:fillRect/>
          </a:stretch>
        </p:blipFill>
        <p:spPr>
          <a:xfrm>
            <a:off x="463826" y="1763032"/>
            <a:ext cx="4586960" cy="3464618"/>
          </a:xfrm>
          <a:prstGeom prst="rect">
            <a:avLst/>
          </a:prstGeom>
        </p:spPr>
      </p:pic>
    </p:spTree>
    <p:extLst>
      <p:ext uri="{BB962C8B-B14F-4D97-AF65-F5344CB8AC3E}">
        <p14:creationId xmlns:p14="http://schemas.microsoft.com/office/powerpoint/2010/main" val="1393986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C844D7-EFD5-4D11-B1AE-76B50B8B35B8}"/>
              </a:ext>
            </a:extLst>
          </p:cNvPr>
          <p:cNvSpPr txBox="1"/>
          <p:nvPr/>
        </p:nvSpPr>
        <p:spPr>
          <a:xfrm>
            <a:off x="5638799" y="1289953"/>
            <a:ext cx="6096000" cy="4339650"/>
          </a:xfrm>
          <a:prstGeom prst="rect">
            <a:avLst/>
          </a:prstGeom>
          <a:noFill/>
        </p:spPr>
        <p:txBody>
          <a:bodyPr wrap="square">
            <a:spAutoFit/>
          </a:bodyPr>
          <a:lstStyle/>
          <a:p>
            <a:pPr algn="ct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Darrell’s Fleabane</a:t>
            </a:r>
          </a:p>
          <a:p>
            <a:pPr algn="just"/>
            <a:endParaRPr lang="en-US" sz="24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This is a native shrub found on upland hillsides and peat marshes. The flowers are followed by fluffy clumps of small seeds which are spread by the wind.</a:t>
            </a:r>
          </a:p>
          <a:p>
            <a:pPr algn="just"/>
            <a:endParaRPr lang="en-US" sz="20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Darrell’s Fleabane grows in sandy soil in coastal areas of Bermuda, as well as rocky areas like road cuts and stone walls. It grows well when it is protected by other plants. Darrell’s Fleabane also does well when planted in rock gardens and coastal flowerbeds.</a:t>
            </a:r>
            <a:endParaRPr lang="en-GB" sz="2000" dirty="0">
              <a:latin typeface="Comic Sans MS" panose="030F0702030302020204" pitchFamily="66" charset="0"/>
            </a:endParaRPr>
          </a:p>
        </p:txBody>
      </p:sp>
      <p:sp>
        <p:nvSpPr>
          <p:cNvPr id="10" name="TextBox 9">
            <a:hlinkClick r:id="rId2" action="ppaction://hlinksldjump"/>
            <a:extLst>
              <a:ext uri="{FF2B5EF4-FFF2-40B4-BE49-F238E27FC236}">
                <a16:creationId xmlns:a16="http://schemas.microsoft.com/office/drawing/2014/main" id="{1B51BB9F-F266-4EE7-B1E2-0342D72185E8}"/>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1" name="Picture 10">
            <a:extLst>
              <a:ext uri="{FF2B5EF4-FFF2-40B4-BE49-F238E27FC236}">
                <a16:creationId xmlns:a16="http://schemas.microsoft.com/office/drawing/2014/main" id="{4CE4A1D4-A31E-4BC8-97B1-8B54CC068668}"/>
              </a:ext>
            </a:extLst>
          </p:cNvPr>
          <p:cNvPicPr>
            <a:picLocks noChangeAspect="1"/>
          </p:cNvPicPr>
          <p:nvPr/>
        </p:nvPicPr>
        <p:blipFill>
          <a:blip r:embed="rId3"/>
          <a:stretch>
            <a:fillRect/>
          </a:stretch>
        </p:blipFill>
        <p:spPr>
          <a:xfrm>
            <a:off x="11305381" y="23436"/>
            <a:ext cx="858837" cy="858837"/>
          </a:xfrm>
          <a:prstGeom prst="rect">
            <a:avLst/>
          </a:prstGeom>
        </p:spPr>
      </p:pic>
      <p:pic>
        <p:nvPicPr>
          <p:cNvPr id="12" name="Picture 11">
            <a:extLst>
              <a:ext uri="{FF2B5EF4-FFF2-40B4-BE49-F238E27FC236}">
                <a16:creationId xmlns:a16="http://schemas.microsoft.com/office/drawing/2014/main" id="{4EA6F928-AD21-4FF0-A8F9-77D480627378}"/>
              </a:ext>
            </a:extLst>
          </p:cNvPr>
          <p:cNvPicPr>
            <a:picLocks noChangeAspect="1"/>
          </p:cNvPicPr>
          <p:nvPr/>
        </p:nvPicPr>
        <p:blipFill>
          <a:blip r:embed="rId4"/>
          <a:stretch>
            <a:fillRect/>
          </a:stretch>
        </p:blipFill>
        <p:spPr>
          <a:xfrm>
            <a:off x="39757" y="0"/>
            <a:ext cx="1725318" cy="902286"/>
          </a:xfrm>
          <a:prstGeom prst="rect">
            <a:avLst/>
          </a:prstGeom>
        </p:spPr>
      </p:pic>
      <p:pic>
        <p:nvPicPr>
          <p:cNvPr id="4" name="Picture 3" descr="A close-up of some leaves&#10;&#10;Description automatically generated with medium confidence">
            <a:extLst>
              <a:ext uri="{FF2B5EF4-FFF2-40B4-BE49-F238E27FC236}">
                <a16:creationId xmlns:a16="http://schemas.microsoft.com/office/drawing/2014/main" id="{5406A649-A4F1-496A-8534-220CA5CC7688}"/>
              </a:ext>
            </a:extLst>
          </p:cNvPr>
          <p:cNvPicPr>
            <a:picLocks noChangeAspect="1"/>
          </p:cNvPicPr>
          <p:nvPr/>
        </p:nvPicPr>
        <p:blipFill>
          <a:blip r:embed="rId5"/>
          <a:stretch>
            <a:fillRect/>
          </a:stretch>
        </p:blipFill>
        <p:spPr>
          <a:xfrm>
            <a:off x="266126" y="1065796"/>
            <a:ext cx="3805570" cy="2591803"/>
          </a:xfrm>
          <a:prstGeom prst="rect">
            <a:avLst/>
          </a:prstGeom>
        </p:spPr>
      </p:pic>
      <p:pic>
        <p:nvPicPr>
          <p:cNvPr id="8" name="Picture 7" descr="A close up of some flowers&#10;&#10;Description automatically generated with low confidence">
            <a:extLst>
              <a:ext uri="{FF2B5EF4-FFF2-40B4-BE49-F238E27FC236}">
                <a16:creationId xmlns:a16="http://schemas.microsoft.com/office/drawing/2014/main" id="{F1861BB2-8DB3-495D-8656-95D311A540B3}"/>
              </a:ext>
            </a:extLst>
          </p:cNvPr>
          <p:cNvPicPr>
            <a:picLocks noChangeAspect="1"/>
          </p:cNvPicPr>
          <p:nvPr/>
        </p:nvPicPr>
        <p:blipFill>
          <a:blip r:embed="rId6"/>
          <a:stretch>
            <a:fillRect/>
          </a:stretch>
        </p:blipFill>
        <p:spPr>
          <a:xfrm>
            <a:off x="1940001" y="3787146"/>
            <a:ext cx="3238952" cy="2743583"/>
          </a:xfrm>
          <a:prstGeom prst="rect">
            <a:avLst/>
          </a:prstGeom>
        </p:spPr>
      </p:pic>
    </p:spTree>
    <p:extLst>
      <p:ext uri="{BB962C8B-B14F-4D97-AF65-F5344CB8AC3E}">
        <p14:creationId xmlns:p14="http://schemas.microsoft.com/office/powerpoint/2010/main" val="2998734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14990A-2466-4682-BC29-2A916A4E59D6}"/>
              </a:ext>
            </a:extLst>
          </p:cNvPr>
          <p:cNvSpPr txBox="1"/>
          <p:nvPr/>
        </p:nvSpPr>
        <p:spPr>
          <a:xfrm>
            <a:off x="4055166" y="355405"/>
            <a:ext cx="7818782" cy="3108543"/>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Match Me If You Can</a:t>
            </a:r>
          </a:p>
          <a:p>
            <a:endParaRPr lang="en-US" sz="2400" dirty="0">
              <a:latin typeface="Comic Sans MS" panose="030F0702030302020204" pitchFamily="66" charset="0"/>
            </a:endParaRPr>
          </a:p>
          <a:p>
            <a:pPr algn="just"/>
            <a:r>
              <a:rPr lang="en-US" sz="2000" dirty="0">
                <a:latin typeface="Comic Sans MS" panose="030F0702030302020204" pitchFamily="66" charset="0"/>
              </a:rPr>
              <a:t>This native Bermuda plant has a wonderful name, “Match-Me-If-You-Can”. It was used as a medicine in the past. Settlers would soak the leaves in vinegar or whiskey and wrap them over the body to relieve measles and fevers.</a:t>
            </a:r>
          </a:p>
          <a:p>
            <a:endParaRPr lang="en-US" sz="2000" dirty="0">
              <a:latin typeface="Comic Sans MS" panose="030F0702030302020204" pitchFamily="66" charset="0"/>
            </a:endParaRPr>
          </a:p>
          <a:p>
            <a:r>
              <a:rPr lang="en-US" sz="2000" i="1" dirty="0">
                <a:solidFill>
                  <a:srgbClr val="1F6F41"/>
                </a:solidFill>
                <a:latin typeface="Comic Sans MS" panose="030F0702030302020204" pitchFamily="66" charset="0"/>
              </a:rPr>
              <a:t>Q: Why do you think it’s called that?</a:t>
            </a:r>
          </a:p>
          <a:p>
            <a:r>
              <a:rPr lang="en-US" sz="2000" i="1" dirty="0">
                <a:solidFill>
                  <a:srgbClr val="7030A0"/>
                </a:solidFill>
                <a:latin typeface="Comic Sans MS" panose="030F0702030302020204" pitchFamily="66" charset="0"/>
              </a:rPr>
              <a:t>A: No two leaves are the same.</a:t>
            </a:r>
            <a:endParaRPr lang="en-GB" sz="2000" i="1" dirty="0">
              <a:solidFill>
                <a:srgbClr val="7030A0"/>
              </a:solidFill>
              <a:latin typeface="Comic Sans MS" panose="030F0702030302020204" pitchFamily="66" charset="0"/>
            </a:endParaRPr>
          </a:p>
        </p:txBody>
      </p:sp>
      <p:sp>
        <p:nvSpPr>
          <p:cNvPr id="5" name="TextBox 4">
            <a:extLst>
              <a:ext uri="{FF2B5EF4-FFF2-40B4-BE49-F238E27FC236}">
                <a16:creationId xmlns:a16="http://schemas.microsoft.com/office/drawing/2014/main" id="{73921A9E-7257-47C5-9858-2A7F8E1561F6}"/>
              </a:ext>
            </a:extLst>
          </p:cNvPr>
          <p:cNvSpPr txBox="1"/>
          <p:nvPr/>
        </p:nvSpPr>
        <p:spPr>
          <a:xfrm>
            <a:off x="5356646" y="3586063"/>
            <a:ext cx="5608829" cy="400110"/>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GB" sz="2000" b="1" i="1" dirty="0">
                <a:latin typeface="Comic Sans MS" panose="030F0702030302020204" pitchFamily="66" charset="0"/>
              </a:rPr>
              <a:t>Can you find two leaves that are similar?</a:t>
            </a:r>
          </a:p>
        </p:txBody>
      </p:sp>
      <p:sp>
        <p:nvSpPr>
          <p:cNvPr id="11" name="TextBox 10">
            <a:hlinkClick r:id="rId2" action="ppaction://hlinksldjump"/>
            <a:extLst>
              <a:ext uri="{FF2B5EF4-FFF2-40B4-BE49-F238E27FC236}">
                <a16:creationId xmlns:a16="http://schemas.microsoft.com/office/drawing/2014/main" id="{B7045BE4-4B62-4CEA-B8FB-0861CAD48063}"/>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2" name="Picture 11">
            <a:extLst>
              <a:ext uri="{FF2B5EF4-FFF2-40B4-BE49-F238E27FC236}">
                <a16:creationId xmlns:a16="http://schemas.microsoft.com/office/drawing/2014/main" id="{3D61EB28-F471-463B-B4E4-59A436BB68F1}"/>
              </a:ext>
            </a:extLst>
          </p:cNvPr>
          <p:cNvPicPr>
            <a:picLocks noChangeAspect="1"/>
          </p:cNvPicPr>
          <p:nvPr/>
        </p:nvPicPr>
        <p:blipFill>
          <a:blip r:embed="rId3"/>
          <a:stretch>
            <a:fillRect/>
          </a:stretch>
        </p:blipFill>
        <p:spPr>
          <a:xfrm>
            <a:off x="11305381" y="23436"/>
            <a:ext cx="858837" cy="858837"/>
          </a:xfrm>
          <a:prstGeom prst="rect">
            <a:avLst/>
          </a:prstGeom>
        </p:spPr>
      </p:pic>
      <p:pic>
        <p:nvPicPr>
          <p:cNvPr id="13" name="Picture 12">
            <a:extLst>
              <a:ext uri="{FF2B5EF4-FFF2-40B4-BE49-F238E27FC236}">
                <a16:creationId xmlns:a16="http://schemas.microsoft.com/office/drawing/2014/main" id="{C7503ED1-316A-4D38-AB62-68245EE77504}"/>
              </a:ext>
            </a:extLst>
          </p:cNvPr>
          <p:cNvPicPr>
            <a:picLocks noChangeAspect="1"/>
          </p:cNvPicPr>
          <p:nvPr/>
        </p:nvPicPr>
        <p:blipFill>
          <a:blip r:embed="rId4"/>
          <a:stretch>
            <a:fillRect/>
          </a:stretch>
        </p:blipFill>
        <p:spPr>
          <a:xfrm>
            <a:off x="39757" y="0"/>
            <a:ext cx="1725318" cy="902286"/>
          </a:xfrm>
          <a:prstGeom prst="rect">
            <a:avLst/>
          </a:prstGeom>
        </p:spPr>
      </p:pic>
      <p:pic>
        <p:nvPicPr>
          <p:cNvPr id="10" name="Picture 9" descr="A close up of some leaves&#10;&#10;Description automatically generated with low confidence">
            <a:extLst>
              <a:ext uri="{FF2B5EF4-FFF2-40B4-BE49-F238E27FC236}">
                <a16:creationId xmlns:a16="http://schemas.microsoft.com/office/drawing/2014/main" id="{9D9BA9ED-BBC8-4088-A1AE-AB59006A07A7}"/>
              </a:ext>
            </a:extLst>
          </p:cNvPr>
          <p:cNvPicPr>
            <a:picLocks noChangeAspect="1"/>
          </p:cNvPicPr>
          <p:nvPr/>
        </p:nvPicPr>
        <p:blipFill>
          <a:blip r:embed="rId5"/>
          <a:stretch>
            <a:fillRect/>
          </a:stretch>
        </p:blipFill>
        <p:spPr>
          <a:xfrm>
            <a:off x="318052" y="1176804"/>
            <a:ext cx="3193774" cy="3870420"/>
          </a:xfrm>
          <a:prstGeom prst="rect">
            <a:avLst/>
          </a:prstGeom>
        </p:spPr>
      </p:pic>
      <p:pic>
        <p:nvPicPr>
          <p:cNvPr id="15" name="Picture 14" descr="A close up of a red leaf&#10;&#10;Description automatically generated with medium confidence">
            <a:extLst>
              <a:ext uri="{FF2B5EF4-FFF2-40B4-BE49-F238E27FC236}">
                <a16:creationId xmlns:a16="http://schemas.microsoft.com/office/drawing/2014/main" id="{FECB6DA2-5AEF-4AA7-AC0F-25284E892F92}"/>
              </a:ext>
            </a:extLst>
          </p:cNvPr>
          <p:cNvPicPr>
            <a:picLocks noChangeAspect="1"/>
          </p:cNvPicPr>
          <p:nvPr/>
        </p:nvPicPr>
        <p:blipFill>
          <a:blip r:embed="rId6"/>
          <a:stretch>
            <a:fillRect/>
          </a:stretch>
        </p:blipFill>
        <p:spPr>
          <a:xfrm>
            <a:off x="3999622" y="4170801"/>
            <a:ext cx="1190791" cy="1752845"/>
          </a:xfrm>
          <a:prstGeom prst="rect">
            <a:avLst/>
          </a:prstGeom>
        </p:spPr>
      </p:pic>
      <p:pic>
        <p:nvPicPr>
          <p:cNvPr id="17" name="Picture 16" descr="A pile of colorful leaves&#10;&#10;Description automatically generated with low confidence">
            <a:extLst>
              <a:ext uri="{FF2B5EF4-FFF2-40B4-BE49-F238E27FC236}">
                <a16:creationId xmlns:a16="http://schemas.microsoft.com/office/drawing/2014/main" id="{F03A67DF-5972-43B4-B9C9-3431CB1A78B1}"/>
              </a:ext>
            </a:extLst>
          </p:cNvPr>
          <p:cNvPicPr>
            <a:picLocks noChangeAspect="1"/>
          </p:cNvPicPr>
          <p:nvPr/>
        </p:nvPicPr>
        <p:blipFill>
          <a:blip r:embed="rId7"/>
          <a:stretch>
            <a:fillRect/>
          </a:stretch>
        </p:blipFill>
        <p:spPr>
          <a:xfrm>
            <a:off x="5356646" y="4170800"/>
            <a:ext cx="2600688" cy="1752845"/>
          </a:xfrm>
          <a:prstGeom prst="rect">
            <a:avLst/>
          </a:prstGeom>
        </p:spPr>
      </p:pic>
      <p:pic>
        <p:nvPicPr>
          <p:cNvPr id="19" name="Picture 18" descr="A pile of red and yellow leaves&#10;&#10;Description automatically generated with low confidence">
            <a:extLst>
              <a:ext uri="{FF2B5EF4-FFF2-40B4-BE49-F238E27FC236}">
                <a16:creationId xmlns:a16="http://schemas.microsoft.com/office/drawing/2014/main" id="{D7F7C928-EDB7-4520-94F4-B171956EBEF1}"/>
              </a:ext>
            </a:extLst>
          </p:cNvPr>
          <p:cNvPicPr>
            <a:picLocks noChangeAspect="1"/>
          </p:cNvPicPr>
          <p:nvPr/>
        </p:nvPicPr>
        <p:blipFill>
          <a:blip r:embed="rId8"/>
          <a:stretch>
            <a:fillRect/>
          </a:stretch>
        </p:blipFill>
        <p:spPr>
          <a:xfrm>
            <a:off x="8116593" y="4180328"/>
            <a:ext cx="1819529" cy="1743318"/>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CBD5097-5CCF-4208-974A-DD6AC2697368}"/>
              </a:ext>
            </a:extLst>
          </p:cNvPr>
          <p:cNvPicPr>
            <a:picLocks noChangeAspect="1"/>
          </p:cNvPicPr>
          <p:nvPr/>
        </p:nvPicPr>
        <p:blipFill>
          <a:blip r:embed="rId9"/>
          <a:stretch>
            <a:fillRect/>
          </a:stretch>
        </p:blipFill>
        <p:spPr>
          <a:xfrm>
            <a:off x="10130630" y="4170800"/>
            <a:ext cx="1743318" cy="1743318"/>
          </a:xfrm>
          <a:prstGeom prst="rect">
            <a:avLst/>
          </a:prstGeom>
        </p:spPr>
      </p:pic>
    </p:spTree>
    <p:extLst>
      <p:ext uri="{BB962C8B-B14F-4D97-AF65-F5344CB8AC3E}">
        <p14:creationId xmlns:p14="http://schemas.microsoft.com/office/powerpoint/2010/main" val="1738525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C51CF-314C-684B-AC86-A8C024A064C8}"/>
              </a:ext>
            </a:extLst>
          </p:cNvPr>
          <p:cNvSpPr>
            <a:spLocks noGrp="1"/>
          </p:cNvSpPr>
          <p:nvPr>
            <p:ph type="title"/>
          </p:nvPr>
        </p:nvSpPr>
        <p:spPr>
          <a:xfrm>
            <a:off x="838200" y="219576"/>
            <a:ext cx="10515600" cy="757238"/>
          </a:xfrm>
        </p:spPr>
        <p:txBody>
          <a:bodyPr>
            <a:normAutofit/>
          </a:bodyPr>
          <a:lstStyle/>
          <a:p>
            <a:pPr algn="ctr"/>
            <a:r>
              <a:rPr lang="en-GB" sz="4000" b="1" dirty="0">
                <a:solidFill>
                  <a:srgbClr val="1F6F41"/>
                </a:solidFill>
                <a:latin typeface="Comic Sans MS" panose="030F0702030302020204" pitchFamily="66" charset="0"/>
              </a:rPr>
              <a:t>Did you know...?</a:t>
            </a:r>
          </a:p>
        </p:txBody>
      </p:sp>
      <p:sp>
        <p:nvSpPr>
          <p:cNvPr id="3" name="Content Placeholder 2">
            <a:extLst>
              <a:ext uri="{FF2B5EF4-FFF2-40B4-BE49-F238E27FC236}">
                <a16:creationId xmlns:a16="http://schemas.microsoft.com/office/drawing/2014/main" id="{FBFFA7E3-2110-6F43-9B9C-F0A8FE5BAC4B}"/>
              </a:ext>
            </a:extLst>
          </p:cNvPr>
          <p:cNvSpPr>
            <a:spLocks noGrp="1"/>
          </p:cNvSpPr>
          <p:nvPr>
            <p:ph idx="1"/>
          </p:nvPr>
        </p:nvSpPr>
        <p:spPr>
          <a:xfrm>
            <a:off x="110193" y="1129179"/>
            <a:ext cx="12192000" cy="4351338"/>
          </a:xfrm>
        </p:spPr>
        <p:txBody>
          <a:bodyPr>
            <a:normAutofit/>
          </a:bodyPr>
          <a:lstStyle/>
          <a:p>
            <a:pPr marL="0" indent="0" algn="ctr">
              <a:buNone/>
            </a:pPr>
            <a:r>
              <a:rPr lang="en-US" sz="3200" dirty="0">
                <a:latin typeface="Comic Sans MS" panose="030F0702030302020204" pitchFamily="66" charset="0"/>
              </a:rPr>
              <a:t>Spittal Pond was established in </a:t>
            </a:r>
            <a:r>
              <a:rPr lang="en-US" sz="3200" dirty="0">
                <a:solidFill>
                  <a:srgbClr val="1F6F41"/>
                </a:solidFill>
                <a:latin typeface="Comic Sans MS" panose="030F0702030302020204" pitchFamily="66" charset="0"/>
              </a:rPr>
              <a:t>1954</a:t>
            </a:r>
            <a:r>
              <a:rPr lang="en-US" sz="3200" dirty="0">
                <a:latin typeface="Comic Sans MS" panose="030F0702030302020204" pitchFamily="66" charset="0"/>
              </a:rPr>
              <a:t>, with </a:t>
            </a:r>
            <a:r>
              <a:rPr lang="en-US" sz="3200" dirty="0">
                <a:solidFill>
                  <a:srgbClr val="1F6F41"/>
                </a:solidFill>
                <a:latin typeface="Comic Sans MS" panose="030F0702030302020204" pitchFamily="66" charset="0"/>
              </a:rPr>
              <a:t>64</a:t>
            </a:r>
            <a:r>
              <a:rPr lang="en-US" sz="3200" dirty="0">
                <a:latin typeface="Comic Sans MS" panose="030F0702030302020204" pitchFamily="66" charset="0"/>
              </a:rPr>
              <a:t> acres of land, </a:t>
            </a:r>
          </a:p>
          <a:p>
            <a:pPr marL="0" indent="0" algn="ctr">
              <a:buNone/>
            </a:pPr>
            <a:r>
              <a:rPr lang="en-US" sz="3200" dirty="0">
                <a:latin typeface="Comic Sans MS" panose="030F0702030302020204" pitchFamily="66" charset="0"/>
              </a:rPr>
              <a:t>in a joint venture between the Bermuda government (Parks Department) and the Bermuda National Trust. </a:t>
            </a:r>
          </a:p>
          <a:p>
            <a:pPr algn="ctr"/>
            <a:endParaRPr lang="en-GB" sz="3200" dirty="0">
              <a:latin typeface="Comic Sans MS" panose="030F0702030302020204" pitchFamily="66" charset="0"/>
            </a:endParaRPr>
          </a:p>
        </p:txBody>
      </p:sp>
      <p:pic>
        <p:nvPicPr>
          <p:cNvPr id="4" name="Picture 3">
            <a:extLst>
              <a:ext uri="{FF2B5EF4-FFF2-40B4-BE49-F238E27FC236}">
                <a16:creationId xmlns:a16="http://schemas.microsoft.com/office/drawing/2014/main" id="{C9A8AF50-BDE5-FE49-9A28-9AEE790B69F7}"/>
              </a:ext>
            </a:extLst>
          </p:cNvPr>
          <p:cNvPicPr>
            <a:picLocks noChangeAspect="1"/>
          </p:cNvPicPr>
          <p:nvPr/>
        </p:nvPicPr>
        <p:blipFill>
          <a:blip r:embed="rId2"/>
          <a:stretch>
            <a:fillRect/>
          </a:stretch>
        </p:blipFill>
        <p:spPr>
          <a:xfrm>
            <a:off x="11249957" y="67211"/>
            <a:ext cx="902286" cy="902286"/>
          </a:xfrm>
          <a:prstGeom prst="rect">
            <a:avLst/>
          </a:prstGeom>
        </p:spPr>
      </p:pic>
      <p:sp>
        <p:nvSpPr>
          <p:cNvPr id="5" name="TextBox 4">
            <a:hlinkClick r:id="" action="ppaction://hlinkshowjump?jump=nextslide"/>
            <a:extLst>
              <a:ext uri="{FF2B5EF4-FFF2-40B4-BE49-F238E27FC236}">
                <a16:creationId xmlns:a16="http://schemas.microsoft.com/office/drawing/2014/main" id="{69A757C5-E6AB-8340-B952-420DC2C25594}"/>
              </a:ext>
            </a:extLst>
          </p:cNvPr>
          <p:cNvSpPr txBox="1"/>
          <p:nvPr/>
        </p:nvSpPr>
        <p:spPr>
          <a:xfrm>
            <a:off x="10230678" y="6262041"/>
            <a:ext cx="1851129"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Next Slide</a:t>
            </a:r>
          </a:p>
        </p:txBody>
      </p:sp>
      <p:pic>
        <p:nvPicPr>
          <p:cNvPr id="6" name="Picture 5">
            <a:extLst>
              <a:ext uri="{FF2B5EF4-FFF2-40B4-BE49-F238E27FC236}">
                <a16:creationId xmlns:a16="http://schemas.microsoft.com/office/drawing/2014/main" id="{52C08540-1A63-4515-95F4-F55211213D0C}"/>
              </a:ext>
            </a:extLst>
          </p:cNvPr>
          <p:cNvPicPr>
            <a:picLocks noChangeAspect="1"/>
          </p:cNvPicPr>
          <p:nvPr/>
        </p:nvPicPr>
        <p:blipFill>
          <a:blip r:embed="rId3"/>
          <a:stretch>
            <a:fillRect/>
          </a:stretch>
        </p:blipFill>
        <p:spPr>
          <a:xfrm>
            <a:off x="39757" y="0"/>
            <a:ext cx="1725318" cy="902286"/>
          </a:xfrm>
          <a:prstGeom prst="rect">
            <a:avLst/>
          </a:prstGeom>
        </p:spPr>
      </p:pic>
      <p:pic>
        <p:nvPicPr>
          <p:cNvPr id="9" name="Picture 8" descr="A lake surrounded by trees&#10;&#10;Description automatically generated with medium confidence">
            <a:extLst>
              <a:ext uri="{FF2B5EF4-FFF2-40B4-BE49-F238E27FC236}">
                <a16:creationId xmlns:a16="http://schemas.microsoft.com/office/drawing/2014/main" id="{49BBD75C-41F2-45C0-8611-92C7AA8AC19E}"/>
              </a:ext>
            </a:extLst>
          </p:cNvPr>
          <p:cNvPicPr>
            <a:picLocks noChangeAspect="1"/>
          </p:cNvPicPr>
          <p:nvPr/>
        </p:nvPicPr>
        <p:blipFill>
          <a:blip r:embed="rId4"/>
          <a:stretch>
            <a:fillRect/>
          </a:stretch>
        </p:blipFill>
        <p:spPr>
          <a:xfrm>
            <a:off x="3314312" y="2837419"/>
            <a:ext cx="5563376" cy="3801005"/>
          </a:xfrm>
          <a:prstGeom prst="rect">
            <a:avLst/>
          </a:prstGeom>
        </p:spPr>
      </p:pic>
    </p:spTree>
    <p:extLst>
      <p:ext uri="{BB962C8B-B14F-4D97-AF65-F5344CB8AC3E}">
        <p14:creationId xmlns:p14="http://schemas.microsoft.com/office/powerpoint/2010/main" val="2908741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B1A475-AF0F-470E-97B5-98A91FFA8061}"/>
              </a:ext>
            </a:extLst>
          </p:cNvPr>
          <p:cNvSpPr txBox="1"/>
          <p:nvPr/>
        </p:nvSpPr>
        <p:spPr>
          <a:xfrm>
            <a:off x="5632173" y="1699449"/>
            <a:ext cx="6096000" cy="2062103"/>
          </a:xfrm>
          <a:prstGeom prst="rect">
            <a:avLst/>
          </a:prstGeom>
          <a:noFill/>
        </p:spPr>
        <p:txBody>
          <a:bodyPr wrap="square">
            <a:spAutoFit/>
          </a:bodyPr>
          <a:lstStyle/>
          <a:p>
            <a:pPr algn="ct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Nasturtium</a:t>
            </a:r>
          </a:p>
          <a:p>
            <a:endParaRPr lang="en-US" dirty="0">
              <a:latin typeface="Comic Sans MS" panose="030F0702030302020204" pitchFamily="66" charset="0"/>
              <a:ea typeface="Times New Roman" panose="02020603050405020304" pitchFamily="18" charset="0"/>
              <a:cs typeface="Times New Roman" panose="02020603050405020304" pitchFamily="18" charset="0"/>
            </a:endParaRPr>
          </a:p>
          <a:p>
            <a:endParaRPr lang="en-US"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Look for the </a:t>
            </a:r>
            <a:r>
              <a:rPr lang="en-US" sz="2000" dirty="0" err="1">
                <a:effectLst/>
                <a:latin typeface="Comic Sans MS" panose="030F0702030302020204" pitchFamily="66" charset="0"/>
                <a:ea typeface="Times New Roman" panose="02020603050405020304" pitchFamily="18" charset="0"/>
                <a:cs typeface="Times New Roman" panose="02020603050405020304" pitchFamily="18" charset="0"/>
              </a:rPr>
              <a:t>colourful</a:t>
            </a:r>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 nasturtium plants. The petals are edible and taste peppery.  The leaves are also edible and are packed with vitamin C!</a:t>
            </a:r>
            <a:endParaRPr lang="en-GB" sz="2000" dirty="0">
              <a:latin typeface="Comic Sans MS" panose="030F0702030302020204" pitchFamily="66" charset="0"/>
            </a:endParaRPr>
          </a:p>
        </p:txBody>
      </p:sp>
      <p:sp>
        <p:nvSpPr>
          <p:cNvPr id="8" name="TextBox 7">
            <a:hlinkClick r:id="rId2" action="ppaction://hlinksldjump"/>
            <a:extLst>
              <a:ext uri="{FF2B5EF4-FFF2-40B4-BE49-F238E27FC236}">
                <a16:creationId xmlns:a16="http://schemas.microsoft.com/office/drawing/2014/main" id="{90C6A3C1-7F8A-4AD5-A2C5-97EDDBDE7232}"/>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9" name="Picture 8">
            <a:extLst>
              <a:ext uri="{FF2B5EF4-FFF2-40B4-BE49-F238E27FC236}">
                <a16:creationId xmlns:a16="http://schemas.microsoft.com/office/drawing/2014/main" id="{FA84C467-2588-47FD-9B34-ABDDFCEA889B}"/>
              </a:ext>
            </a:extLst>
          </p:cNvPr>
          <p:cNvPicPr>
            <a:picLocks noChangeAspect="1"/>
          </p:cNvPicPr>
          <p:nvPr/>
        </p:nvPicPr>
        <p:blipFill>
          <a:blip r:embed="rId3"/>
          <a:stretch>
            <a:fillRect/>
          </a:stretch>
        </p:blipFill>
        <p:spPr>
          <a:xfrm>
            <a:off x="11305381" y="23436"/>
            <a:ext cx="858837" cy="858837"/>
          </a:xfrm>
          <a:prstGeom prst="rect">
            <a:avLst/>
          </a:prstGeom>
        </p:spPr>
      </p:pic>
      <p:pic>
        <p:nvPicPr>
          <p:cNvPr id="10" name="Picture 9">
            <a:extLst>
              <a:ext uri="{FF2B5EF4-FFF2-40B4-BE49-F238E27FC236}">
                <a16:creationId xmlns:a16="http://schemas.microsoft.com/office/drawing/2014/main" id="{940D0E47-27C9-419B-9621-E0C6D6BB0D2D}"/>
              </a:ext>
            </a:extLst>
          </p:cNvPr>
          <p:cNvPicPr>
            <a:picLocks noChangeAspect="1"/>
          </p:cNvPicPr>
          <p:nvPr/>
        </p:nvPicPr>
        <p:blipFill>
          <a:blip r:embed="rId4"/>
          <a:stretch>
            <a:fillRect/>
          </a:stretch>
        </p:blipFill>
        <p:spPr>
          <a:xfrm>
            <a:off x="39757" y="0"/>
            <a:ext cx="1725318" cy="902286"/>
          </a:xfrm>
          <a:prstGeom prst="rect">
            <a:avLst/>
          </a:prstGeom>
        </p:spPr>
      </p:pic>
      <p:pic>
        <p:nvPicPr>
          <p:cNvPr id="3" name="Picture 2" descr="A field of colorful flowers&#10;&#10;Description automatically generated with low confidence">
            <a:hlinkClick r:id="rId2" action="ppaction://hlinksldjump"/>
            <a:extLst>
              <a:ext uri="{FF2B5EF4-FFF2-40B4-BE49-F238E27FC236}">
                <a16:creationId xmlns:a16="http://schemas.microsoft.com/office/drawing/2014/main" id="{FCE653FD-A254-4513-AC3C-A4BC38501442}"/>
              </a:ext>
            </a:extLst>
          </p:cNvPr>
          <p:cNvPicPr>
            <a:picLocks noChangeAspect="1"/>
          </p:cNvPicPr>
          <p:nvPr/>
        </p:nvPicPr>
        <p:blipFill>
          <a:blip r:embed="rId5"/>
          <a:stretch>
            <a:fillRect/>
          </a:stretch>
        </p:blipFill>
        <p:spPr>
          <a:xfrm>
            <a:off x="463827" y="1540649"/>
            <a:ext cx="4899325" cy="3714653"/>
          </a:xfrm>
          <a:prstGeom prst="rect">
            <a:avLst/>
          </a:prstGeom>
        </p:spPr>
      </p:pic>
    </p:spTree>
    <p:extLst>
      <p:ext uri="{BB962C8B-B14F-4D97-AF65-F5344CB8AC3E}">
        <p14:creationId xmlns:p14="http://schemas.microsoft.com/office/powerpoint/2010/main" val="726497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426343-D6CE-4077-B917-9817507E4445}"/>
              </a:ext>
            </a:extLst>
          </p:cNvPr>
          <p:cNvSpPr txBox="1"/>
          <p:nvPr/>
        </p:nvSpPr>
        <p:spPr>
          <a:xfrm>
            <a:off x="4525616" y="1274562"/>
            <a:ext cx="7235687" cy="3939540"/>
          </a:xfrm>
          <a:prstGeom prst="rect">
            <a:avLst/>
          </a:prstGeom>
          <a:noFill/>
        </p:spPr>
        <p:txBody>
          <a:bodyPr wrap="square" rtlCol="0">
            <a:spAutoFit/>
          </a:bodyPr>
          <a:lstStyle/>
          <a:p>
            <a:pPr algn="ctr"/>
            <a:r>
              <a:rPr lang="en-GB" sz="3200" b="1" dirty="0">
                <a:solidFill>
                  <a:srgbClr val="1F6F41"/>
                </a:solidFill>
                <a:latin typeface="Comic Sans MS" panose="030F0702030302020204" pitchFamily="66" charset="0"/>
              </a:rPr>
              <a:t>Stinging Nettle</a:t>
            </a:r>
          </a:p>
          <a:p>
            <a:pPr algn="just"/>
            <a:endParaRPr lang="en-GB" dirty="0">
              <a:latin typeface="Comic Sans MS" panose="030F0702030302020204" pitchFamily="66" charset="0"/>
            </a:endParaRPr>
          </a:p>
          <a:p>
            <a:pPr algn="just"/>
            <a:r>
              <a:rPr lang="en-GB" sz="2000" dirty="0">
                <a:latin typeface="Comic Sans MS" panose="030F0702030302020204" pitchFamily="66" charset="0"/>
              </a:rPr>
              <a:t>Watch out for the stinging nettles! </a:t>
            </a:r>
          </a:p>
          <a:p>
            <a:pPr algn="just"/>
            <a:endParaRPr lang="en-GB" sz="2000" dirty="0">
              <a:latin typeface="Comic Sans MS" panose="030F0702030302020204" pitchFamily="66" charset="0"/>
            </a:endParaRPr>
          </a:p>
          <a:p>
            <a:pPr algn="just"/>
            <a:r>
              <a:rPr lang="en-GB" sz="2000" dirty="0">
                <a:latin typeface="Comic Sans MS" panose="030F0702030302020204" pitchFamily="66" charset="0"/>
              </a:rPr>
              <a:t>Today, this plant is one of the most widely used in herbal medicine. Certainly the early settlers would have had knowledge of its uses. They would have boiled up the leaves and used the liquid to treat a huge amount of different illnesses – everything from the common cold to an upset tummy. If you do get stung, the best way to get rid of the sting is to wash the area in soap and water as soon as possible.</a:t>
            </a:r>
          </a:p>
        </p:txBody>
      </p:sp>
      <p:sp>
        <p:nvSpPr>
          <p:cNvPr id="5" name="TextBox 4">
            <a:hlinkClick r:id="rId2" action="ppaction://hlinksldjump"/>
            <a:extLst>
              <a:ext uri="{FF2B5EF4-FFF2-40B4-BE49-F238E27FC236}">
                <a16:creationId xmlns:a16="http://schemas.microsoft.com/office/drawing/2014/main" id="{AE96748E-F553-4B51-8B64-96C4EAAB83D0}"/>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6" name="Picture 5">
            <a:extLst>
              <a:ext uri="{FF2B5EF4-FFF2-40B4-BE49-F238E27FC236}">
                <a16:creationId xmlns:a16="http://schemas.microsoft.com/office/drawing/2014/main" id="{2A5CD29A-402B-42B7-A986-79C3534E13F4}"/>
              </a:ext>
            </a:extLst>
          </p:cNvPr>
          <p:cNvPicPr>
            <a:picLocks noChangeAspect="1"/>
          </p:cNvPicPr>
          <p:nvPr/>
        </p:nvPicPr>
        <p:blipFill>
          <a:blip r:embed="rId3"/>
          <a:stretch>
            <a:fillRect/>
          </a:stretch>
        </p:blipFill>
        <p:spPr>
          <a:xfrm>
            <a:off x="11305381" y="23436"/>
            <a:ext cx="858837" cy="858837"/>
          </a:xfrm>
          <a:prstGeom prst="rect">
            <a:avLst/>
          </a:prstGeom>
        </p:spPr>
      </p:pic>
      <p:pic>
        <p:nvPicPr>
          <p:cNvPr id="7" name="Picture 6">
            <a:extLst>
              <a:ext uri="{FF2B5EF4-FFF2-40B4-BE49-F238E27FC236}">
                <a16:creationId xmlns:a16="http://schemas.microsoft.com/office/drawing/2014/main" id="{1AA879F5-411D-4171-BFE9-B4C54147ACE3}"/>
              </a:ext>
            </a:extLst>
          </p:cNvPr>
          <p:cNvPicPr>
            <a:picLocks noChangeAspect="1"/>
          </p:cNvPicPr>
          <p:nvPr/>
        </p:nvPicPr>
        <p:blipFill>
          <a:blip r:embed="rId4"/>
          <a:stretch>
            <a:fillRect/>
          </a:stretch>
        </p:blipFill>
        <p:spPr>
          <a:xfrm>
            <a:off x="39757" y="0"/>
            <a:ext cx="1725318" cy="902286"/>
          </a:xfrm>
          <a:prstGeom prst="rect">
            <a:avLst/>
          </a:prstGeom>
        </p:spPr>
      </p:pic>
      <p:pic>
        <p:nvPicPr>
          <p:cNvPr id="9" name="Picture 8" descr="A close-up of some leaves&#10;&#10;Description automatically generated with medium confidence">
            <a:hlinkClick r:id="rId5" action="ppaction://hlinksldjump"/>
            <a:extLst>
              <a:ext uri="{FF2B5EF4-FFF2-40B4-BE49-F238E27FC236}">
                <a16:creationId xmlns:a16="http://schemas.microsoft.com/office/drawing/2014/main" id="{C35C06C7-53C1-47AE-BDC3-12A592382525}"/>
              </a:ext>
            </a:extLst>
          </p:cNvPr>
          <p:cNvPicPr>
            <a:picLocks noChangeAspect="1"/>
          </p:cNvPicPr>
          <p:nvPr/>
        </p:nvPicPr>
        <p:blipFill>
          <a:blip r:embed="rId6"/>
          <a:stretch>
            <a:fillRect/>
          </a:stretch>
        </p:blipFill>
        <p:spPr>
          <a:xfrm>
            <a:off x="268284" y="1938441"/>
            <a:ext cx="3921567" cy="3275661"/>
          </a:xfrm>
          <a:prstGeom prst="rect">
            <a:avLst/>
          </a:prstGeom>
        </p:spPr>
      </p:pic>
    </p:spTree>
    <p:extLst>
      <p:ext uri="{BB962C8B-B14F-4D97-AF65-F5344CB8AC3E}">
        <p14:creationId xmlns:p14="http://schemas.microsoft.com/office/powerpoint/2010/main" val="3317452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FCCE-2F6D-4121-A44D-5D6A23EBFDDF}"/>
              </a:ext>
            </a:extLst>
          </p:cNvPr>
          <p:cNvSpPr>
            <a:spLocks noGrp="1"/>
          </p:cNvSpPr>
          <p:nvPr>
            <p:ph type="title"/>
          </p:nvPr>
        </p:nvSpPr>
        <p:spPr>
          <a:xfrm>
            <a:off x="119476" y="192847"/>
            <a:ext cx="11953046" cy="602283"/>
          </a:xfrm>
        </p:spPr>
        <p:txBody>
          <a:bodyPr>
            <a:normAutofit/>
          </a:bodyPr>
          <a:lstStyle/>
          <a:p>
            <a:pPr algn="ctr"/>
            <a:r>
              <a:rPr lang="en-GB" sz="3200" b="1" dirty="0">
                <a:solidFill>
                  <a:srgbClr val="1F6F41"/>
                </a:solidFill>
                <a:latin typeface="Comic Sans MS" panose="030F0702030302020204" pitchFamily="66" charset="0"/>
              </a:rPr>
              <a:t>STATION 3 – THE SMALL POND</a:t>
            </a:r>
          </a:p>
        </p:txBody>
      </p:sp>
      <p:sp>
        <p:nvSpPr>
          <p:cNvPr id="4" name="TextBox 3">
            <a:extLst>
              <a:ext uri="{FF2B5EF4-FFF2-40B4-BE49-F238E27FC236}">
                <a16:creationId xmlns:a16="http://schemas.microsoft.com/office/drawing/2014/main" id="{00C26FCA-93CC-4DF2-9C3E-0EEBAB8A7D8D}"/>
              </a:ext>
            </a:extLst>
          </p:cNvPr>
          <p:cNvSpPr txBox="1"/>
          <p:nvPr/>
        </p:nvSpPr>
        <p:spPr>
          <a:xfrm>
            <a:off x="66674" y="911739"/>
            <a:ext cx="12058649" cy="1631216"/>
          </a:xfrm>
          <a:prstGeom prst="rect">
            <a:avLst/>
          </a:prstGeom>
          <a:noFill/>
        </p:spPr>
        <p:txBody>
          <a:bodyPr wrap="square" rtlCol="0">
            <a:spAutoFit/>
          </a:bodyPr>
          <a:lstStyle/>
          <a:p>
            <a:pPr algn="just"/>
            <a:r>
              <a:rPr lang="en-GB" sz="2000" dirty="0">
                <a:latin typeface="Comic Sans MS" panose="030F0702030302020204" pitchFamily="66" charset="0"/>
              </a:rPr>
              <a:t>Watch Dr Alex Amat from Bermuda Aquarium, Museum and Zoo talk about the water in the small pond and see her experiment to discover how much oxygen the water is compared to the big pond. </a:t>
            </a:r>
            <a:r>
              <a:rPr lang="en-GB" sz="2000" b="1" dirty="0">
                <a:solidFill>
                  <a:srgbClr val="0707B9"/>
                </a:solidFill>
                <a:latin typeface="Comic Sans MS" panose="030F0702030302020204" pitchFamily="66" charset="0"/>
                <a:hlinkClick r:id="rId2"/>
              </a:rPr>
              <a:t>CLICK HERE FOR VIDEO</a:t>
            </a:r>
            <a:r>
              <a:rPr lang="en-GB" sz="2000" b="1" dirty="0">
                <a:solidFill>
                  <a:srgbClr val="0070C0"/>
                </a:solidFill>
                <a:latin typeface="Comic Sans MS" panose="030F0702030302020204" pitchFamily="66" charset="0"/>
              </a:rPr>
              <a:t>.</a:t>
            </a:r>
            <a:endParaRPr lang="en-GB" sz="2000" b="1" i="1" dirty="0">
              <a:solidFill>
                <a:srgbClr val="0070C0"/>
              </a:solidFill>
              <a:latin typeface="Comic Sans MS" panose="030F0702030302020204" pitchFamily="66" charset="0"/>
            </a:endParaRPr>
          </a:p>
          <a:p>
            <a:r>
              <a:rPr lang="en-GB" sz="2000" i="1" dirty="0">
                <a:solidFill>
                  <a:srgbClr val="1F6F41"/>
                </a:solidFill>
                <a:latin typeface="Comic Sans MS" panose="030F0702030302020204" pitchFamily="66" charset="0"/>
              </a:rPr>
              <a:t>Q: Which pond has more oxygen – the small pond or the big pond? </a:t>
            </a:r>
          </a:p>
          <a:p>
            <a:r>
              <a:rPr lang="en-GB" sz="2000" i="1" dirty="0">
                <a:solidFill>
                  <a:srgbClr val="7030A0"/>
                </a:solidFill>
                <a:latin typeface="Comic Sans MS" panose="030F0702030302020204" pitchFamily="66" charset="0"/>
              </a:rPr>
              <a:t>A: Small pond.</a:t>
            </a:r>
          </a:p>
        </p:txBody>
      </p:sp>
      <p:sp>
        <p:nvSpPr>
          <p:cNvPr id="5" name="TextBox 4">
            <a:extLst>
              <a:ext uri="{FF2B5EF4-FFF2-40B4-BE49-F238E27FC236}">
                <a16:creationId xmlns:a16="http://schemas.microsoft.com/office/drawing/2014/main" id="{EFC2E0E1-9BF4-4767-9148-1BF516D2B8C4}"/>
              </a:ext>
            </a:extLst>
          </p:cNvPr>
          <p:cNvSpPr txBox="1"/>
          <p:nvPr/>
        </p:nvSpPr>
        <p:spPr>
          <a:xfrm>
            <a:off x="3160261" y="2852513"/>
            <a:ext cx="2170364" cy="3416320"/>
          </a:xfrm>
          <a:prstGeom prst="rect">
            <a:avLst/>
          </a:prstGeom>
          <a:solidFill>
            <a:schemeClr val="accent6">
              <a:lumMod val="20000"/>
              <a:lumOff val="80000"/>
            </a:schemeClr>
          </a:solidFill>
          <a:ln w="38100">
            <a:solidFill>
              <a:schemeClr val="tx1"/>
            </a:solidFill>
          </a:ln>
        </p:spPr>
        <p:txBody>
          <a:bodyPr wrap="square" rtlCol="0">
            <a:spAutoFit/>
          </a:bodyPr>
          <a:lstStyle/>
          <a:p>
            <a:pPr algn="ctr"/>
            <a:r>
              <a:rPr lang="en-US" dirty="0">
                <a:effectLst/>
                <a:latin typeface="Comic Sans MS" panose="030F0702030302020204" pitchFamily="66" charset="0"/>
                <a:ea typeface="Times New Roman" panose="02020603050405020304" pitchFamily="18" charset="0"/>
                <a:cs typeface="Times New Roman" panose="02020603050405020304" pitchFamily="18" charset="0"/>
              </a:rPr>
              <a:t>This pond is man-made, and a lot of the vegetation once here has been destroyed due to hurricane winds. If you are very quiet, you may see some special resident and migratory birds. </a:t>
            </a:r>
            <a:endParaRPr lang="en-GB" dirty="0">
              <a:latin typeface="Comic Sans MS" panose="030F0702030302020204" pitchFamily="66" charset="0"/>
            </a:endParaRPr>
          </a:p>
        </p:txBody>
      </p:sp>
      <p:sp>
        <p:nvSpPr>
          <p:cNvPr id="14" name="TextBox 13">
            <a:extLst>
              <a:ext uri="{FF2B5EF4-FFF2-40B4-BE49-F238E27FC236}">
                <a16:creationId xmlns:a16="http://schemas.microsoft.com/office/drawing/2014/main" id="{343B2835-AAE9-4EC5-A4BD-5CA0F30EDB83}"/>
              </a:ext>
            </a:extLst>
          </p:cNvPr>
          <p:cNvSpPr txBox="1"/>
          <p:nvPr/>
        </p:nvSpPr>
        <p:spPr>
          <a:xfrm>
            <a:off x="5554765" y="4237508"/>
            <a:ext cx="6524279" cy="2031325"/>
          </a:xfrm>
          <a:prstGeom prst="rect">
            <a:avLst/>
          </a:prstGeom>
          <a:noFill/>
          <a:ln w="38100">
            <a:solidFill>
              <a:schemeClr val="tx1"/>
            </a:solidFill>
          </a:ln>
        </p:spPr>
        <p:txBody>
          <a:bodyPr wrap="square" rtlCol="0">
            <a:spAutoFit/>
          </a:bodyPr>
          <a:lstStyle/>
          <a:p>
            <a:pPr algn="just"/>
            <a:r>
              <a:rPr lang="en-US" sz="1800" b="1" dirty="0">
                <a:effectLst/>
                <a:latin typeface="Comic Sans MS" panose="030F0702030302020204" pitchFamily="66" charset="0"/>
                <a:ea typeface="Times New Roman" panose="02020603050405020304" pitchFamily="18" charset="0"/>
                <a:cs typeface="Times New Roman" panose="02020603050405020304" pitchFamily="18" charset="0"/>
              </a:rPr>
              <a:t>While you are standing in this area you can see a few Spanish Bayonets (pictured above) that are easily recognized.  They have rigid ‘bayonet-like’ leaves with sharp points and a flower spike with numerous white flowers which bloom in the spring to autumn.                     </a:t>
            </a:r>
            <a:r>
              <a:rPr lang="en-US" sz="1800" i="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Q: Do you know what a bayonet is? </a:t>
            </a:r>
            <a:r>
              <a:rPr lang="en-US" sz="1800" i="1" dirty="0">
                <a:solidFill>
                  <a:srgbClr val="7030A0"/>
                </a:solidFill>
                <a:effectLst/>
                <a:latin typeface="Comic Sans MS" panose="030F0702030302020204" pitchFamily="66" charset="0"/>
                <a:ea typeface="Times New Roman" panose="02020603050405020304" pitchFamily="18" charset="0"/>
                <a:cs typeface="Times New Roman" panose="02020603050405020304" pitchFamily="18" charset="0"/>
              </a:rPr>
              <a:t>A: A type of sword that sits on the end of a rifle.</a:t>
            </a:r>
            <a:endParaRPr lang="en-GB" sz="1800" i="1" dirty="0">
              <a:solidFill>
                <a:srgbClr val="7030A0"/>
              </a:solidFill>
              <a:effectLst/>
              <a:latin typeface="Comic Sans MS" panose="030F0702030302020204" pitchFamily="66" charset="0"/>
              <a:ea typeface="Times New Roman" panose="02020603050405020304" pitchFamily="18" charset="0"/>
            </a:endParaRPr>
          </a:p>
        </p:txBody>
      </p:sp>
      <p:sp>
        <p:nvSpPr>
          <p:cNvPr id="15" name="Oval 14">
            <a:extLst>
              <a:ext uri="{FF2B5EF4-FFF2-40B4-BE49-F238E27FC236}">
                <a16:creationId xmlns:a16="http://schemas.microsoft.com/office/drawing/2014/main" id="{0433284C-B13D-426A-A5B1-0AD68F301D98}"/>
              </a:ext>
            </a:extLst>
          </p:cNvPr>
          <p:cNvSpPr/>
          <p:nvPr/>
        </p:nvSpPr>
        <p:spPr>
          <a:xfrm>
            <a:off x="6171868" y="2329790"/>
            <a:ext cx="3578087" cy="1452279"/>
          </a:xfrm>
          <a:prstGeom prst="ellipse">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omic Sans MS" panose="030F0702030302020204" pitchFamily="66" charset="0"/>
              </a:rPr>
              <a:t>Can you see any of the species listed on the information board?</a:t>
            </a:r>
          </a:p>
        </p:txBody>
      </p:sp>
      <p:pic>
        <p:nvPicPr>
          <p:cNvPr id="16" name="Picture 15">
            <a:extLst>
              <a:ext uri="{FF2B5EF4-FFF2-40B4-BE49-F238E27FC236}">
                <a16:creationId xmlns:a16="http://schemas.microsoft.com/office/drawing/2014/main" id="{95596A30-5FE9-40F6-BE6F-A84158A97FB5}"/>
              </a:ext>
            </a:extLst>
          </p:cNvPr>
          <p:cNvPicPr>
            <a:picLocks noChangeAspect="1"/>
          </p:cNvPicPr>
          <p:nvPr/>
        </p:nvPicPr>
        <p:blipFill>
          <a:blip r:embed="rId3"/>
          <a:stretch>
            <a:fillRect/>
          </a:stretch>
        </p:blipFill>
        <p:spPr>
          <a:xfrm>
            <a:off x="39757" y="0"/>
            <a:ext cx="1725318" cy="902286"/>
          </a:xfrm>
          <a:prstGeom prst="rect">
            <a:avLst/>
          </a:prstGeom>
        </p:spPr>
      </p:pic>
      <p:pic>
        <p:nvPicPr>
          <p:cNvPr id="17" name="Picture 16">
            <a:extLst>
              <a:ext uri="{FF2B5EF4-FFF2-40B4-BE49-F238E27FC236}">
                <a16:creationId xmlns:a16="http://schemas.microsoft.com/office/drawing/2014/main" id="{7EB5362F-33DF-4DD7-9ED9-80B8B6200B86}"/>
              </a:ext>
            </a:extLst>
          </p:cNvPr>
          <p:cNvPicPr>
            <a:picLocks noChangeAspect="1"/>
          </p:cNvPicPr>
          <p:nvPr/>
        </p:nvPicPr>
        <p:blipFill>
          <a:blip r:embed="rId4"/>
          <a:stretch>
            <a:fillRect/>
          </a:stretch>
        </p:blipFill>
        <p:spPr>
          <a:xfrm>
            <a:off x="11377284" y="-7937"/>
            <a:ext cx="814715" cy="814715"/>
          </a:xfrm>
          <a:prstGeom prst="rect">
            <a:avLst/>
          </a:prstGeom>
        </p:spPr>
      </p:pic>
      <p:pic>
        <p:nvPicPr>
          <p:cNvPr id="20" name="Picture 19" descr="A duck in a pond&#10;&#10;Description automatically generated with medium confidence">
            <a:extLst>
              <a:ext uri="{FF2B5EF4-FFF2-40B4-BE49-F238E27FC236}">
                <a16:creationId xmlns:a16="http://schemas.microsoft.com/office/drawing/2014/main" id="{9C827C15-7FB6-4D88-810E-B0CACC91D507}"/>
              </a:ext>
            </a:extLst>
          </p:cNvPr>
          <p:cNvPicPr>
            <a:picLocks noChangeAspect="1"/>
          </p:cNvPicPr>
          <p:nvPr/>
        </p:nvPicPr>
        <p:blipFill>
          <a:blip r:embed="rId5"/>
          <a:stretch>
            <a:fillRect/>
          </a:stretch>
        </p:blipFill>
        <p:spPr>
          <a:xfrm>
            <a:off x="169179" y="3049358"/>
            <a:ext cx="2908119" cy="3219475"/>
          </a:xfrm>
          <a:prstGeom prst="rect">
            <a:avLst/>
          </a:prstGeom>
        </p:spPr>
      </p:pic>
      <p:pic>
        <p:nvPicPr>
          <p:cNvPr id="22" name="Picture 21" descr="A close-up of some trees&#10;&#10;Description automatically generated with low confidence">
            <a:extLst>
              <a:ext uri="{FF2B5EF4-FFF2-40B4-BE49-F238E27FC236}">
                <a16:creationId xmlns:a16="http://schemas.microsoft.com/office/drawing/2014/main" id="{54456FF7-59AD-4475-8FB6-16A4F5D364A1}"/>
              </a:ext>
            </a:extLst>
          </p:cNvPr>
          <p:cNvPicPr>
            <a:picLocks noChangeAspect="1"/>
          </p:cNvPicPr>
          <p:nvPr/>
        </p:nvPicPr>
        <p:blipFill>
          <a:blip r:embed="rId6"/>
          <a:stretch>
            <a:fillRect/>
          </a:stretch>
        </p:blipFill>
        <p:spPr>
          <a:xfrm>
            <a:off x="9852457" y="1733395"/>
            <a:ext cx="2170364" cy="2389839"/>
          </a:xfrm>
          <a:prstGeom prst="rect">
            <a:avLst/>
          </a:prstGeom>
        </p:spPr>
      </p:pic>
      <p:sp>
        <p:nvSpPr>
          <p:cNvPr id="12" name="TextBox 11">
            <a:hlinkClick r:id="rId7" action="ppaction://hlinksldjump"/>
            <a:extLst>
              <a:ext uri="{FF2B5EF4-FFF2-40B4-BE49-F238E27FC236}">
                <a16:creationId xmlns:a16="http://schemas.microsoft.com/office/drawing/2014/main" id="{8A1CC0AE-CA13-4934-A666-7B86D6B9DC62}"/>
              </a:ext>
            </a:extLst>
          </p:cNvPr>
          <p:cNvSpPr txBox="1"/>
          <p:nvPr/>
        </p:nvSpPr>
        <p:spPr>
          <a:xfrm>
            <a:off x="10125281" y="6349077"/>
            <a:ext cx="1947241"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Next slide</a:t>
            </a:r>
          </a:p>
        </p:txBody>
      </p:sp>
      <p:pic>
        <p:nvPicPr>
          <p:cNvPr id="6" name="Picture 5">
            <a:extLst>
              <a:ext uri="{FF2B5EF4-FFF2-40B4-BE49-F238E27FC236}">
                <a16:creationId xmlns:a16="http://schemas.microsoft.com/office/drawing/2014/main" id="{EA00A5F7-2314-E94B-912C-6204C9D23E6B}"/>
              </a:ext>
            </a:extLst>
          </p:cNvPr>
          <p:cNvPicPr>
            <a:picLocks noChangeAspect="1"/>
          </p:cNvPicPr>
          <p:nvPr/>
        </p:nvPicPr>
        <p:blipFill>
          <a:blip r:embed="rId8"/>
          <a:stretch>
            <a:fillRect/>
          </a:stretch>
        </p:blipFill>
        <p:spPr>
          <a:xfrm>
            <a:off x="6565900" y="6338724"/>
            <a:ext cx="3293126" cy="519275"/>
          </a:xfrm>
          <a:prstGeom prst="rect">
            <a:avLst/>
          </a:prstGeom>
        </p:spPr>
      </p:pic>
    </p:spTree>
    <p:extLst>
      <p:ext uri="{BB962C8B-B14F-4D97-AF65-F5344CB8AC3E}">
        <p14:creationId xmlns:p14="http://schemas.microsoft.com/office/powerpoint/2010/main" val="3501860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6708-8D8F-A34D-ACA5-CAD2CB4BBAFE}"/>
              </a:ext>
            </a:extLst>
          </p:cNvPr>
          <p:cNvSpPr>
            <a:spLocks noGrp="1"/>
          </p:cNvSpPr>
          <p:nvPr>
            <p:ph type="title"/>
          </p:nvPr>
        </p:nvSpPr>
        <p:spPr>
          <a:xfrm>
            <a:off x="3335544" y="194692"/>
            <a:ext cx="5520911" cy="587375"/>
          </a:xfrm>
        </p:spPr>
        <p:txBody>
          <a:bodyPr>
            <a:normAutofit/>
          </a:bodyPr>
          <a:lstStyle/>
          <a:p>
            <a:pPr algn="ctr"/>
            <a:r>
              <a:rPr lang="en-GB" sz="3200" b="1" dirty="0">
                <a:solidFill>
                  <a:srgbClr val="1F6F41"/>
                </a:solidFill>
                <a:latin typeface="Comic Sans MS" panose="030F0702030302020204" pitchFamily="66" charset="0"/>
              </a:rPr>
              <a:t>Walking to Station 4</a:t>
            </a:r>
          </a:p>
        </p:txBody>
      </p:sp>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10" name="Picture 9">
            <a:extLst>
              <a:ext uri="{FF2B5EF4-FFF2-40B4-BE49-F238E27FC236}">
                <a16:creationId xmlns:a16="http://schemas.microsoft.com/office/drawing/2014/main" id="{66A3E003-3003-A942-B661-DF2082561813}"/>
              </a:ext>
            </a:extLst>
          </p:cNvPr>
          <p:cNvPicPr>
            <a:picLocks noChangeAspect="1"/>
          </p:cNvPicPr>
          <p:nvPr/>
        </p:nvPicPr>
        <p:blipFill>
          <a:blip r:embed="rId2"/>
          <a:stretch>
            <a:fillRect/>
          </a:stretch>
        </p:blipFill>
        <p:spPr>
          <a:xfrm>
            <a:off x="11377284" y="-7937"/>
            <a:ext cx="814715" cy="814715"/>
          </a:xfrm>
          <a:prstGeom prst="rect">
            <a:avLst/>
          </a:prstGeom>
        </p:spPr>
      </p:pic>
      <p:pic>
        <p:nvPicPr>
          <p:cNvPr id="11" name="Picture 10">
            <a:extLst>
              <a:ext uri="{FF2B5EF4-FFF2-40B4-BE49-F238E27FC236}">
                <a16:creationId xmlns:a16="http://schemas.microsoft.com/office/drawing/2014/main" id="{BED2892B-2CCB-4FB1-9059-715857FE9B2B}"/>
              </a:ext>
            </a:extLst>
          </p:cNvPr>
          <p:cNvPicPr>
            <a:picLocks noChangeAspect="1"/>
          </p:cNvPicPr>
          <p:nvPr/>
        </p:nvPicPr>
        <p:blipFill>
          <a:blip r:embed="rId3"/>
          <a:stretch>
            <a:fillRect/>
          </a:stretch>
        </p:blipFill>
        <p:spPr>
          <a:xfrm>
            <a:off x="39757" y="0"/>
            <a:ext cx="1725318" cy="902286"/>
          </a:xfrm>
          <a:prstGeom prst="rect">
            <a:avLst/>
          </a:prstGeom>
        </p:spPr>
      </p:pic>
      <p:sp>
        <p:nvSpPr>
          <p:cNvPr id="12" name="Content Placeholder 2">
            <a:extLst>
              <a:ext uri="{FF2B5EF4-FFF2-40B4-BE49-F238E27FC236}">
                <a16:creationId xmlns:a16="http://schemas.microsoft.com/office/drawing/2014/main" id="{DE47386A-CEF0-4F87-A1FA-16E2D3E07533}"/>
              </a:ext>
            </a:extLst>
          </p:cNvPr>
          <p:cNvSpPr txBox="1">
            <a:spLocks/>
          </p:cNvSpPr>
          <p:nvPr/>
        </p:nvSpPr>
        <p:spPr>
          <a:xfrm>
            <a:off x="198781" y="902286"/>
            <a:ext cx="11794435" cy="1036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rgbClr val="1F6F41"/>
                </a:solidFill>
                <a:latin typeface="Comic Sans MS" panose="030F0702030302020204" pitchFamily="66" charset="0"/>
              </a:rPr>
              <a:t>Activity: </a:t>
            </a:r>
            <a:r>
              <a:rPr lang="en-GB" sz="2000" dirty="0">
                <a:latin typeface="Comic Sans MS" panose="030F0702030302020204" pitchFamily="66" charset="0"/>
              </a:rPr>
              <a:t>On your walk to Station 4, see if you can spot any of these plants. Click on the pictures to find out more about each one.</a:t>
            </a:r>
          </a:p>
        </p:txBody>
      </p:sp>
      <p:pic>
        <p:nvPicPr>
          <p:cNvPr id="19" name="Picture 18" descr="A close up of a flower&#10;&#10;Description automatically generated with medium confidence">
            <a:hlinkClick r:id="rId4" action="ppaction://hlinksldjump"/>
            <a:extLst>
              <a:ext uri="{FF2B5EF4-FFF2-40B4-BE49-F238E27FC236}">
                <a16:creationId xmlns:a16="http://schemas.microsoft.com/office/drawing/2014/main" id="{5CBB8359-B1A8-4892-A579-22D8FD89EA0C}"/>
              </a:ext>
            </a:extLst>
          </p:cNvPr>
          <p:cNvPicPr>
            <a:picLocks noChangeAspect="1"/>
          </p:cNvPicPr>
          <p:nvPr/>
        </p:nvPicPr>
        <p:blipFill>
          <a:blip r:embed="rId5"/>
          <a:stretch>
            <a:fillRect/>
          </a:stretch>
        </p:blipFill>
        <p:spPr>
          <a:xfrm>
            <a:off x="1765075" y="1804572"/>
            <a:ext cx="3780761" cy="3807830"/>
          </a:xfrm>
          <a:prstGeom prst="rect">
            <a:avLst/>
          </a:prstGeom>
        </p:spPr>
      </p:pic>
      <p:pic>
        <p:nvPicPr>
          <p:cNvPr id="21" name="Picture 20" descr="A close-up of some berries&#10;&#10;Description automatically generated with low confidence">
            <a:hlinkClick r:id="rId6" action="ppaction://hlinksldjump"/>
            <a:extLst>
              <a:ext uri="{FF2B5EF4-FFF2-40B4-BE49-F238E27FC236}">
                <a16:creationId xmlns:a16="http://schemas.microsoft.com/office/drawing/2014/main" id="{12BE2A62-82A3-4EFE-9CE5-54FE3517F935}"/>
              </a:ext>
            </a:extLst>
          </p:cNvPr>
          <p:cNvPicPr>
            <a:picLocks noChangeAspect="1"/>
          </p:cNvPicPr>
          <p:nvPr/>
        </p:nvPicPr>
        <p:blipFill>
          <a:blip r:embed="rId7"/>
          <a:stretch>
            <a:fillRect/>
          </a:stretch>
        </p:blipFill>
        <p:spPr>
          <a:xfrm>
            <a:off x="5823904" y="1812662"/>
            <a:ext cx="4800470" cy="3807830"/>
          </a:xfrm>
          <a:prstGeom prst="rect">
            <a:avLst/>
          </a:prstGeom>
        </p:spPr>
      </p:pic>
      <p:sp>
        <p:nvSpPr>
          <p:cNvPr id="13" name="TextBox 12">
            <a:hlinkClick r:id="rId8" action="ppaction://hlinksldjump"/>
            <a:extLst>
              <a:ext uri="{FF2B5EF4-FFF2-40B4-BE49-F238E27FC236}">
                <a16:creationId xmlns:a16="http://schemas.microsoft.com/office/drawing/2014/main" id="{5EB5830A-A4DE-45AC-AAA6-43CA3AEB05BA}"/>
              </a:ext>
            </a:extLst>
          </p:cNvPr>
          <p:cNvSpPr txBox="1"/>
          <p:nvPr/>
        </p:nvSpPr>
        <p:spPr>
          <a:xfrm>
            <a:off x="10070707" y="5943384"/>
            <a:ext cx="2008337"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Click here for Station 4</a:t>
            </a:r>
          </a:p>
        </p:txBody>
      </p:sp>
    </p:spTree>
    <p:extLst>
      <p:ext uri="{BB962C8B-B14F-4D97-AF65-F5344CB8AC3E}">
        <p14:creationId xmlns:p14="http://schemas.microsoft.com/office/powerpoint/2010/main" val="3866667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9" name="TextBox 8">
            <a:hlinkClick r:id="rId4" action="ppaction://hlinksldjump"/>
            <a:extLst>
              <a:ext uri="{FF2B5EF4-FFF2-40B4-BE49-F238E27FC236}">
                <a16:creationId xmlns:a16="http://schemas.microsoft.com/office/drawing/2014/main" id="{6F056291-D335-438C-A381-9C609946A606}"/>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2" name="Picture 1">
            <a:extLst>
              <a:ext uri="{FF2B5EF4-FFF2-40B4-BE49-F238E27FC236}">
                <a16:creationId xmlns:a16="http://schemas.microsoft.com/office/drawing/2014/main" id="{494CEBA2-FB71-45B9-B6DC-B0007F608F0C}"/>
              </a:ext>
            </a:extLst>
          </p:cNvPr>
          <p:cNvPicPr>
            <a:picLocks noChangeAspect="1"/>
          </p:cNvPicPr>
          <p:nvPr/>
        </p:nvPicPr>
        <p:blipFill>
          <a:blip r:embed="rId5"/>
          <a:stretch>
            <a:fillRect/>
          </a:stretch>
        </p:blipFill>
        <p:spPr>
          <a:xfrm>
            <a:off x="596348" y="1487306"/>
            <a:ext cx="3856230" cy="3883387"/>
          </a:xfrm>
          <a:prstGeom prst="rect">
            <a:avLst/>
          </a:prstGeom>
        </p:spPr>
      </p:pic>
      <p:sp>
        <p:nvSpPr>
          <p:cNvPr id="12" name="TextBox 11">
            <a:extLst>
              <a:ext uri="{FF2B5EF4-FFF2-40B4-BE49-F238E27FC236}">
                <a16:creationId xmlns:a16="http://schemas.microsoft.com/office/drawing/2014/main" id="{492DA5E6-C8B5-4F1C-8BC6-3BFBB311D0EC}"/>
              </a:ext>
            </a:extLst>
          </p:cNvPr>
          <p:cNvSpPr txBox="1"/>
          <p:nvPr/>
        </p:nvSpPr>
        <p:spPr>
          <a:xfrm>
            <a:off x="4797287" y="1832906"/>
            <a:ext cx="7050156" cy="3631763"/>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Common Sage or Lantana</a:t>
            </a:r>
          </a:p>
          <a:p>
            <a:pPr algn="just"/>
            <a:endParaRPr lang="en-US" dirty="0">
              <a:latin typeface="Comic Sans MS" panose="030F0702030302020204" pitchFamily="66" charset="0"/>
            </a:endParaRPr>
          </a:p>
          <a:p>
            <a:pPr algn="just"/>
            <a:r>
              <a:rPr lang="en-US" sz="2000" dirty="0">
                <a:latin typeface="Comic Sans MS" panose="030F0702030302020204" pitchFamily="66" charset="0"/>
              </a:rPr>
              <a:t>Look for the Common Sage Bush or Lantana. It has small prickly leaves and clusters of small pink/purple flowers. Historians believe that the early settlers used the leaves to clean their teeth. </a:t>
            </a:r>
          </a:p>
          <a:p>
            <a:pPr algn="just"/>
            <a:endParaRPr lang="en-US" sz="2000" dirty="0">
              <a:latin typeface="Comic Sans MS" panose="030F0702030302020204" pitchFamily="66" charset="0"/>
            </a:endParaRPr>
          </a:p>
          <a:p>
            <a:pPr algn="just"/>
            <a:r>
              <a:rPr lang="en-US" sz="2000" i="1" dirty="0">
                <a:solidFill>
                  <a:srgbClr val="1F6F41"/>
                </a:solidFill>
                <a:latin typeface="Comic Sans MS" panose="030F0702030302020204" pitchFamily="66" charset="0"/>
              </a:rPr>
              <a:t>Q; What do you think medicine was like for the early settlers? </a:t>
            </a:r>
          </a:p>
          <a:p>
            <a:pPr algn="just"/>
            <a:endParaRPr lang="en-US" sz="2000" i="1" dirty="0">
              <a:solidFill>
                <a:srgbClr val="1F6F41"/>
              </a:solidFill>
              <a:latin typeface="Comic Sans MS" panose="030F0702030302020204" pitchFamily="66" charset="0"/>
            </a:endParaRPr>
          </a:p>
          <a:p>
            <a:pPr algn="just"/>
            <a:r>
              <a:rPr lang="en-US" sz="2000" i="1" dirty="0">
                <a:solidFill>
                  <a:srgbClr val="1F6F41"/>
                </a:solidFill>
                <a:latin typeface="Comic Sans MS" panose="030F0702030302020204" pitchFamily="66" charset="0"/>
              </a:rPr>
              <a:t>Q: What problems might they have faced?</a:t>
            </a:r>
            <a:endParaRPr lang="en-GB" sz="2000" i="1" dirty="0">
              <a:solidFill>
                <a:srgbClr val="1F6F41"/>
              </a:solidFill>
              <a:latin typeface="Comic Sans MS" panose="030F0702030302020204" pitchFamily="66" charset="0"/>
            </a:endParaRPr>
          </a:p>
        </p:txBody>
      </p:sp>
    </p:spTree>
    <p:extLst>
      <p:ext uri="{BB962C8B-B14F-4D97-AF65-F5344CB8AC3E}">
        <p14:creationId xmlns:p14="http://schemas.microsoft.com/office/powerpoint/2010/main" val="3391613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9" name="TextBox 8">
            <a:hlinkClick r:id="rId4" action="ppaction://hlinksldjump"/>
            <a:extLst>
              <a:ext uri="{FF2B5EF4-FFF2-40B4-BE49-F238E27FC236}">
                <a16:creationId xmlns:a16="http://schemas.microsoft.com/office/drawing/2014/main" id="{6F056291-D335-438C-A381-9C609946A606}"/>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2" name="Picture 1">
            <a:extLst>
              <a:ext uri="{FF2B5EF4-FFF2-40B4-BE49-F238E27FC236}">
                <a16:creationId xmlns:a16="http://schemas.microsoft.com/office/drawing/2014/main" id="{9BFB47B7-73A1-4E66-BEAA-E99D8129B00B}"/>
              </a:ext>
            </a:extLst>
          </p:cNvPr>
          <p:cNvPicPr>
            <a:picLocks noChangeAspect="1"/>
          </p:cNvPicPr>
          <p:nvPr/>
        </p:nvPicPr>
        <p:blipFill>
          <a:blip r:embed="rId5"/>
          <a:stretch>
            <a:fillRect/>
          </a:stretch>
        </p:blipFill>
        <p:spPr>
          <a:xfrm>
            <a:off x="490331" y="1779532"/>
            <a:ext cx="4165680" cy="3298935"/>
          </a:xfrm>
          <a:prstGeom prst="rect">
            <a:avLst/>
          </a:prstGeom>
        </p:spPr>
      </p:pic>
      <p:sp>
        <p:nvSpPr>
          <p:cNvPr id="12" name="TextBox 11">
            <a:extLst>
              <a:ext uri="{FF2B5EF4-FFF2-40B4-BE49-F238E27FC236}">
                <a16:creationId xmlns:a16="http://schemas.microsoft.com/office/drawing/2014/main" id="{D73357D2-BB87-4F42-9FEA-BAF3DC7FA901}"/>
              </a:ext>
            </a:extLst>
          </p:cNvPr>
          <p:cNvSpPr txBox="1"/>
          <p:nvPr/>
        </p:nvSpPr>
        <p:spPr>
          <a:xfrm>
            <a:off x="5309329" y="2074782"/>
            <a:ext cx="6392339" cy="2708434"/>
          </a:xfrm>
          <a:prstGeom prst="rect">
            <a:avLst/>
          </a:prstGeom>
          <a:noFill/>
        </p:spPr>
        <p:txBody>
          <a:bodyPr wrap="square">
            <a:spAutoFit/>
          </a:bodyPr>
          <a:lstStyle/>
          <a:p>
            <a:pPr algn="ct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Brazil or Mexican Pepper</a:t>
            </a:r>
          </a:p>
          <a:p>
            <a:pPr algn="just"/>
            <a:endParaRPr lang="en-US"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As you continue up the hill, </a:t>
            </a:r>
            <a:r>
              <a:rPr lang="en-US" sz="2000" dirty="0">
                <a:latin typeface="Comic Sans MS" panose="030F0702030302020204" pitchFamily="66" charset="0"/>
                <a:ea typeface="Times New Roman" panose="02020603050405020304" pitchFamily="18" charset="0"/>
                <a:cs typeface="Times New Roman" panose="02020603050405020304" pitchFamily="18" charset="0"/>
              </a:rPr>
              <a:t>you will</a:t>
            </a:r>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 see the invasive Brazil or Mexican Pepper trees</a:t>
            </a:r>
            <a:r>
              <a:rPr lang="en-US" sz="2000" dirty="0">
                <a:latin typeface="Comic Sans MS" panose="030F0702030302020204" pitchFamily="66" charset="0"/>
                <a:ea typeface="Times New Roman" panose="02020603050405020304" pitchFamily="18" charset="0"/>
                <a:cs typeface="Times New Roman" panose="02020603050405020304" pitchFamily="18" charset="0"/>
              </a:rPr>
              <a:t>. </a:t>
            </a:r>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This plant produces bright red clusters of berries used in decorations at Christmas. The flowers serve as a source of honey for bees. </a:t>
            </a:r>
            <a:r>
              <a:rPr lang="en-US" sz="2000" u="sng" dirty="0">
                <a:effectLst/>
                <a:latin typeface="Comic Sans MS" panose="030F0702030302020204" pitchFamily="66" charset="0"/>
                <a:ea typeface="Times New Roman" panose="02020603050405020304" pitchFamily="18" charset="0"/>
                <a:cs typeface="Times New Roman" panose="02020603050405020304" pitchFamily="18" charset="0"/>
              </a:rPr>
              <a:t>Watch this plant from a distance as you may develop a skin rash. </a:t>
            </a:r>
            <a:endParaRPr lang="en-GB" sz="2000" u="sng"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1693592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6708-8D8F-A34D-ACA5-CAD2CB4BBAFE}"/>
              </a:ext>
            </a:extLst>
          </p:cNvPr>
          <p:cNvSpPr>
            <a:spLocks noGrp="1"/>
          </p:cNvSpPr>
          <p:nvPr>
            <p:ph type="title"/>
          </p:nvPr>
        </p:nvSpPr>
        <p:spPr>
          <a:xfrm>
            <a:off x="2088649" y="183810"/>
            <a:ext cx="8328250" cy="587375"/>
          </a:xfrm>
        </p:spPr>
        <p:txBody>
          <a:bodyPr>
            <a:noAutofit/>
          </a:bodyPr>
          <a:lstStyle/>
          <a:p>
            <a:pPr algn="ctr"/>
            <a:r>
              <a:rPr lang="en-GB" sz="3200" b="1" dirty="0">
                <a:solidFill>
                  <a:srgbClr val="1F6F41"/>
                </a:solidFill>
                <a:latin typeface="Comic Sans MS" panose="030F0702030302020204" pitchFamily="66" charset="0"/>
              </a:rPr>
              <a:t>STATION 4 – PORTUGUESE ROCK</a:t>
            </a:r>
          </a:p>
        </p:txBody>
      </p:sp>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9" name="TextBox 8">
            <a:extLst>
              <a:ext uri="{FF2B5EF4-FFF2-40B4-BE49-F238E27FC236}">
                <a16:creationId xmlns:a16="http://schemas.microsoft.com/office/drawing/2014/main" id="{0E152974-EA96-4C20-B57F-20F95FDF91BD}"/>
              </a:ext>
            </a:extLst>
          </p:cNvPr>
          <p:cNvSpPr txBox="1"/>
          <p:nvPr/>
        </p:nvSpPr>
        <p:spPr>
          <a:xfrm>
            <a:off x="20395" y="815922"/>
            <a:ext cx="12171605" cy="1631216"/>
          </a:xfrm>
          <a:prstGeom prst="rect">
            <a:avLst/>
          </a:prstGeom>
          <a:noFill/>
        </p:spPr>
        <p:txBody>
          <a:bodyPr wrap="square" rtlCol="0">
            <a:spAutoFit/>
          </a:bodyPr>
          <a:lstStyle/>
          <a:p>
            <a:pPr algn="just"/>
            <a:r>
              <a:rPr lang="en-GB" sz="2000" dirty="0">
                <a:latin typeface="Comic Sans MS" panose="030F0702030302020204" pitchFamily="66" charset="0"/>
              </a:rPr>
              <a:t>Watch Mr Rui De Sa, who is a lecturer at Bermuda College, tell the story of one of Bermuda’s most famous sites. Learn who may have carved out a date and letters onto a rock, one of the earliest pieces of evidence humans were in Bermuda</a:t>
            </a:r>
            <a:r>
              <a:rPr lang="en-GB" sz="2000" dirty="0">
                <a:solidFill>
                  <a:srgbClr val="0707B9"/>
                </a:solidFill>
                <a:latin typeface="Comic Sans MS" panose="030F0702030302020204" pitchFamily="66" charset="0"/>
              </a:rPr>
              <a:t>. </a:t>
            </a:r>
            <a:r>
              <a:rPr lang="en-GB" sz="2000" b="1" dirty="0">
                <a:solidFill>
                  <a:srgbClr val="0707B9"/>
                </a:solidFill>
                <a:latin typeface="Comic Sans MS" panose="030F0702030302020204" pitchFamily="66" charset="0"/>
                <a:hlinkClick r:id="rId4"/>
              </a:rPr>
              <a:t>CLICK HERE FOR VIDEO</a:t>
            </a:r>
            <a:r>
              <a:rPr lang="en-GB" sz="2000" b="1" dirty="0">
                <a:solidFill>
                  <a:srgbClr val="0707B9"/>
                </a:solidFill>
                <a:latin typeface="Comic Sans MS" panose="030F0702030302020204" pitchFamily="66" charset="0"/>
              </a:rPr>
              <a:t>.</a:t>
            </a:r>
          </a:p>
          <a:p>
            <a:pPr algn="just"/>
            <a:endParaRPr lang="en-GB" sz="2000" dirty="0">
              <a:solidFill>
                <a:srgbClr val="0070C0"/>
              </a:solidFill>
              <a:latin typeface="Comic Sans MS" panose="030F0702030302020204" pitchFamily="66" charset="0"/>
            </a:endParaRPr>
          </a:p>
          <a:p>
            <a:r>
              <a:rPr lang="en-US" sz="2000" i="1" dirty="0">
                <a:solidFill>
                  <a:srgbClr val="1F6F41"/>
                </a:solidFill>
                <a:latin typeface="Comic Sans MS" panose="030F0702030302020204" pitchFamily="66" charset="0"/>
              </a:rPr>
              <a:t>Q: What would it have felt like to be shipwrecked in Bermuda in 1543? How would you have survived? </a:t>
            </a:r>
          </a:p>
        </p:txBody>
      </p:sp>
      <p:sp>
        <p:nvSpPr>
          <p:cNvPr id="10" name="TextBox 9">
            <a:extLst>
              <a:ext uri="{FF2B5EF4-FFF2-40B4-BE49-F238E27FC236}">
                <a16:creationId xmlns:a16="http://schemas.microsoft.com/office/drawing/2014/main" id="{B667247C-E6A0-4894-9C2C-A89850F04259}"/>
              </a:ext>
            </a:extLst>
          </p:cNvPr>
          <p:cNvSpPr txBox="1"/>
          <p:nvPr/>
        </p:nvSpPr>
        <p:spPr>
          <a:xfrm>
            <a:off x="7548964" y="4220151"/>
            <a:ext cx="4530080" cy="1477328"/>
          </a:xfrm>
          <a:prstGeom prst="rect">
            <a:avLst/>
          </a:prstGeom>
          <a:solidFill>
            <a:schemeClr val="accent6">
              <a:lumMod val="20000"/>
              <a:lumOff val="80000"/>
            </a:schemeClr>
          </a:solidFill>
          <a:ln>
            <a:solidFill>
              <a:schemeClr val="tx1"/>
            </a:solidFill>
          </a:ln>
        </p:spPr>
        <p:txBody>
          <a:bodyPr wrap="square" rtlCol="0">
            <a:spAutoFit/>
          </a:bodyPr>
          <a:lstStyle/>
          <a:p>
            <a:pPr algn="just"/>
            <a:r>
              <a:rPr lang="en-GB" dirty="0">
                <a:latin typeface="Comic Sans MS" panose="030F0702030302020204" pitchFamily="66" charset="0"/>
              </a:rPr>
              <a:t>After listening to the story, walk to Station 5. On either side of the pathway down to Jeffery’s Cave you will see these plants. Click on the pictures to find out more about each one.</a:t>
            </a:r>
          </a:p>
        </p:txBody>
      </p:sp>
      <p:sp>
        <p:nvSpPr>
          <p:cNvPr id="13" name="TextBox 12">
            <a:hlinkClick r:id="rId5" action="ppaction://hlinksldjump"/>
            <a:extLst>
              <a:ext uri="{FF2B5EF4-FFF2-40B4-BE49-F238E27FC236}">
                <a16:creationId xmlns:a16="http://schemas.microsoft.com/office/drawing/2014/main" id="{C87FBB77-AC30-44BB-B7DC-4521C353D251}"/>
              </a:ext>
            </a:extLst>
          </p:cNvPr>
          <p:cNvSpPr txBox="1"/>
          <p:nvPr/>
        </p:nvSpPr>
        <p:spPr>
          <a:xfrm>
            <a:off x="10070707" y="5943384"/>
            <a:ext cx="2008337"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Click here for Station 5</a:t>
            </a:r>
          </a:p>
        </p:txBody>
      </p:sp>
      <p:sp>
        <p:nvSpPr>
          <p:cNvPr id="15" name="TextBox 14">
            <a:extLst>
              <a:ext uri="{FF2B5EF4-FFF2-40B4-BE49-F238E27FC236}">
                <a16:creationId xmlns:a16="http://schemas.microsoft.com/office/drawing/2014/main" id="{8F5FB680-C8E5-4EC9-A133-ACB0F3CE4119}"/>
              </a:ext>
            </a:extLst>
          </p:cNvPr>
          <p:cNvSpPr txBox="1"/>
          <p:nvPr/>
        </p:nvSpPr>
        <p:spPr>
          <a:xfrm>
            <a:off x="249788" y="6252723"/>
            <a:ext cx="4171234" cy="338554"/>
          </a:xfrm>
          <a:prstGeom prst="rect">
            <a:avLst/>
          </a:prstGeom>
          <a:noFill/>
        </p:spPr>
        <p:txBody>
          <a:bodyPr wrap="square" rtlCol="0">
            <a:spAutoFit/>
          </a:bodyPr>
          <a:lstStyle/>
          <a:p>
            <a:pPr algn="ctr"/>
            <a:r>
              <a:rPr lang="en-GB" sz="1600" i="1" dirty="0">
                <a:latin typeface="Comic Sans MS" panose="030F0702030302020204" pitchFamily="66" charset="0"/>
              </a:rPr>
              <a:t>Portuguese Rock – carving reads ‘RP 1543’</a:t>
            </a:r>
          </a:p>
        </p:txBody>
      </p:sp>
      <p:pic>
        <p:nvPicPr>
          <p:cNvPr id="17" name="Picture 16" descr="A picture containing text, old, plaque, stone&#10;&#10;Description automatically generated">
            <a:extLst>
              <a:ext uri="{FF2B5EF4-FFF2-40B4-BE49-F238E27FC236}">
                <a16:creationId xmlns:a16="http://schemas.microsoft.com/office/drawing/2014/main" id="{FBC94BEB-9FDF-413C-9C56-AD8265237DB0}"/>
              </a:ext>
            </a:extLst>
          </p:cNvPr>
          <p:cNvPicPr>
            <a:picLocks noChangeAspect="1"/>
          </p:cNvPicPr>
          <p:nvPr/>
        </p:nvPicPr>
        <p:blipFill>
          <a:blip r:embed="rId6"/>
          <a:stretch>
            <a:fillRect/>
          </a:stretch>
        </p:blipFill>
        <p:spPr>
          <a:xfrm>
            <a:off x="366227" y="2922457"/>
            <a:ext cx="3938357" cy="3292125"/>
          </a:xfrm>
          <a:prstGeom prst="rect">
            <a:avLst/>
          </a:prstGeom>
        </p:spPr>
      </p:pic>
      <p:pic>
        <p:nvPicPr>
          <p:cNvPr id="19" name="Picture 18" descr="A close-up of some flowers&#10;&#10;Description automatically generated with medium confidence">
            <a:hlinkClick r:id="rId7" action="ppaction://hlinksldjump"/>
            <a:extLst>
              <a:ext uri="{FF2B5EF4-FFF2-40B4-BE49-F238E27FC236}">
                <a16:creationId xmlns:a16="http://schemas.microsoft.com/office/drawing/2014/main" id="{F32808A1-325A-4584-9365-54C4489CBBDF}"/>
              </a:ext>
            </a:extLst>
          </p:cNvPr>
          <p:cNvPicPr>
            <a:picLocks noChangeAspect="1"/>
          </p:cNvPicPr>
          <p:nvPr/>
        </p:nvPicPr>
        <p:blipFill>
          <a:blip r:embed="rId8"/>
          <a:stretch>
            <a:fillRect/>
          </a:stretch>
        </p:blipFill>
        <p:spPr>
          <a:xfrm>
            <a:off x="5207219" y="2577461"/>
            <a:ext cx="2091109" cy="3090940"/>
          </a:xfrm>
          <a:prstGeom prst="rect">
            <a:avLst/>
          </a:prstGeom>
        </p:spPr>
      </p:pic>
      <p:pic>
        <p:nvPicPr>
          <p:cNvPr id="21" name="Picture 20" descr="A close-up of some grass&#10;&#10;Description automatically generated with medium confidence">
            <a:hlinkClick r:id="rId9" action="ppaction://hlinksldjump"/>
            <a:extLst>
              <a:ext uri="{FF2B5EF4-FFF2-40B4-BE49-F238E27FC236}">
                <a16:creationId xmlns:a16="http://schemas.microsoft.com/office/drawing/2014/main" id="{EA94CB27-3FAF-4B46-9B24-E23F733284D3}"/>
              </a:ext>
            </a:extLst>
          </p:cNvPr>
          <p:cNvPicPr>
            <a:picLocks noChangeAspect="1"/>
          </p:cNvPicPr>
          <p:nvPr/>
        </p:nvPicPr>
        <p:blipFill>
          <a:blip r:embed="rId10"/>
          <a:stretch>
            <a:fillRect/>
          </a:stretch>
        </p:blipFill>
        <p:spPr>
          <a:xfrm>
            <a:off x="7548964" y="2574018"/>
            <a:ext cx="1975275" cy="1505843"/>
          </a:xfrm>
          <a:prstGeom prst="rect">
            <a:avLst/>
          </a:prstGeom>
        </p:spPr>
      </p:pic>
      <p:pic>
        <p:nvPicPr>
          <p:cNvPr id="23" name="Picture 22" descr="A close-up of some plants&#10;&#10;Description automatically generated with medium confidence">
            <a:hlinkClick r:id="rId11" action="ppaction://hlinksldjump"/>
            <a:extLst>
              <a:ext uri="{FF2B5EF4-FFF2-40B4-BE49-F238E27FC236}">
                <a16:creationId xmlns:a16="http://schemas.microsoft.com/office/drawing/2014/main" id="{002E9055-E897-4D5F-A06C-CC39DB22F862}"/>
              </a:ext>
            </a:extLst>
          </p:cNvPr>
          <p:cNvPicPr>
            <a:picLocks noChangeAspect="1"/>
          </p:cNvPicPr>
          <p:nvPr/>
        </p:nvPicPr>
        <p:blipFill>
          <a:blip r:embed="rId12"/>
          <a:stretch>
            <a:fillRect/>
          </a:stretch>
        </p:blipFill>
        <p:spPr>
          <a:xfrm>
            <a:off x="10070707" y="2573267"/>
            <a:ext cx="1968820" cy="1505843"/>
          </a:xfrm>
          <a:prstGeom prst="rect">
            <a:avLst/>
          </a:prstGeom>
        </p:spPr>
      </p:pic>
    </p:spTree>
    <p:extLst>
      <p:ext uri="{BB962C8B-B14F-4D97-AF65-F5344CB8AC3E}">
        <p14:creationId xmlns:p14="http://schemas.microsoft.com/office/powerpoint/2010/main" val="602728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8" name="TextBox 7">
            <a:extLst>
              <a:ext uri="{FF2B5EF4-FFF2-40B4-BE49-F238E27FC236}">
                <a16:creationId xmlns:a16="http://schemas.microsoft.com/office/drawing/2014/main" id="{7E64A9D1-39C3-4F96-896C-AB5031714F13}"/>
              </a:ext>
            </a:extLst>
          </p:cNvPr>
          <p:cNvSpPr txBox="1"/>
          <p:nvPr/>
        </p:nvSpPr>
        <p:spPr>
          <a:xfrm>
            <a:off x="3846431" y="1558602"/>
            <a:ext cx="8010135" cy="3631763"/>
          </a:xfrm>
          <a:prstGeom prst="rect">
            <a:avLst/>
          </a:prstGeom>
          <a:noFill/>
        </p:spPr>
        <p:txBody>
          <a:bodyPr wrap="square">
            <a:spAutoFit/>
          </a:bodyPr>
          <a:lstStyle/>
          <a:p>
            <a:pPr algn="ct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Seaside Goldenrod</a:t>
            </a:r>
          </a:p>
          <a:p>
            <a:endParaRPr lang="en-US"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The native Seaside Goldenrod also grows along the pathway and through the park.  The yellow flower of this plant is a favourite source of nectar for Bermuda’s honeybees. (It blooms in late summer and early autumn). </a:t>
            </a:r>
          </a:p>
          <a:p>
            <a:pPr algn="just"/>
            <a:endParaRPr lang="en-US" sz="2000" dirty="0">
              <a:effectLst/>
              <a:latin typeface="Comic Sans MS" panose="030F0702030302020204" pitchFamily="66" charset="0"/>
              <a:ea typeface="Times New Roman" panose="02020603050405020304" pitchFamily="18" charset="0"/>
              <a:cs typeface="Times New Roman" panose="02020603050405020304" pitchFamily="18" charset="0"/>
            </a:endParaRPr>
          </a:p>
          <a:p>
            <a:r>
              <a:rPr lang="en-US" sz="2000"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Q: Why are bees such an important insect? </a:t>
            </a:r>
          </a:p>
          <a:p>
            <a:r>
              <a:rPr lang="en-US" sz="2000" dirty="0">
                <a:solidFill>
                  <a:srgbClr val="7030A0"/>
                </a:solidFill>
                <a:effectLst/>
                <a:latin typeface="Comic Sans MS" panose="030F0702030302020204" pitchFamily="66" charset="0"/>
                <a:ea typeface="Times New Roman" panose="02020603050405020304" pitchFamily="18" charset="0"/>
                <a:cs typeface="Times New Roman" panose="02020603050405020304" pitchFamily="18" charset="0"/>
              </a:rPr>
              <a:t>A: </a:t>
            </a:r>
            <a:r>
              <a:rPr lang="en-US" sz="2000" dirty="0">
                <a:solidFill>
                  <a:srgbClr val="7030A0"/>
                </a:solidFill>
                <a:effectLst/>
                <a:latin typeface="Comic Sans MS" panose="030F0702030302020204" pitchFamily="66" charset="0"/>
              </a:rPr>
              <a:t>Bees pollinate food crops. Pollination is where insects move pollen from one plant to another, fertilizing the plants so that they can produce fruit, vegetables, seeds and so on.</a:t>
            </a:r>
            <a:endParaRPr lang="en-GB" sz="2000" dirty="0">
              <a:solidFill>
                <a:srgbClr val="7030A0"/>
              </a:solidFill>
              <a:latin typeface="Comic Sans MS" panose="030F0702030302020204" pitchFamily="66" charset="0"/>
            </a:endParaRPr>
          </a:p>
        </p:txBody>
      </p:sp>
      <p:sp>
        <p:nvSpPr>
          <p:cNvPr id="9" name="TextBox 8">
            <a:hlinkClick r:id="rId4" action="ppaction://hlinksldjump"/>
            <a:extLst>
              <a:ext uri="{FF2B5EF4-FFF2-40B4-BE49-F238E27FC236}">
                <a16:creationId xmlns:a16="http://schemas.microsoft.com/office/drawing/2014/main" id="{6F056291-D335-438C-A381-9C609946A606}"/>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1" name="Picture 10" descr="A close-up of some flowers&#10;&#10;Description automatically generated with medium confidence">
            <a:extLst>
              <a:ext uri="{FF2B5EF4-FFF2-40B4-BE49-F238E27FC236}">
                <a16:creationId xmlns:a16="http://schemas.microsoft.com/office/drawing/2014/main" id="{78F4E55B-015B-4678-9744-174E5E6FD984}"/>
              </a:ext>
            </a:extLst>
          </p:cNvPr>
          <p:cNvPicPr>
            <a:picLocks noChangeAspect="1"/>
          </p:cNvPicPr>
          <p:nvPr/>
        </p:nvPicPr>
        <p:blipFill>
          <a:blip r:embed="rId5"/>
          <a:stretch>
            <a:fillRect/>
          </a:stretch>
        </p:blipFill>
        <p:spPr>
          <a:xfrm>
            <a:off x="433174" y="1255803"/>
            <a:ext cx="3113433" cy="4602072"/>
          </a:xfrm>
          <a:prstGeom prst="rect">
            <a:avLst/>
          </a:prstGeom>
        </p:spPr>
      </p:pic>
    </p:spTree>
    <p:extLst>
      <p:ext uri="{BB962C8B-B14F-4D97-AF65-F5344CB8AC3E}">
        <p14:creationId xmlns:p14="http://schemas.microsoft.com/office/powerpoint/2010/main" val="3151974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8" name="TextBox 7">
            <a:extLst>
              <a:ext uri="{FF2B5EF4-FFF2-40B4-BE49-F238E27FC236}">
                <a16:creationId xmlns:a16="http://schemas.microsoft.com/office/drawing/2014/main" id="{71C5EA8B-978F-4F95-ADAB-1719E840FB72}"/>
              </a:ext>
            </a:extLst>
          </p:cNvPr>
          <p:cNvSpPr txBox="1"/>
          <p:nvPr/>
        </p:nvSpPr>
        <p:spPr>
          <a:xfrm>
            <a:off x="5179492" y="1442388"/>
            <a:ext cx="6583088" cy="3323987"/>
          </a:xfrm>
          <a:prstGeom prst="rect">
            <a:avLst/>
          </a:prstGeom>
          <a:noFill/>
        </p:spPr>
        <p:txBody>
          <a:bodyPr wrap="square" rtlCol="0">
            <a:spAutoFit/>
          </a:bodyPr>
          <a:lstStyle/>
          <a:p>
            <a:pPr algn="ctr"/>
            <a:r>
              <a:rPr lang="en-GB" sz="3200" b="1" dirty="0">
                <a:solidFill>
                  <a:srgbClr val="1F6F41"/>
                </a:solidFill>
                <a:latin typeface="Comic Sans MS" panose="030F0702030302020204" pitchFamily="66" charset="0"/>
              </a:rPr>
              <a:t>Prickly Pear</a:t>
            </a:r>
          </a:p>
          <a:p>
            <a:pPr algn="just"/>
            <a:endParaRPr lang="en-GB" dirty="0">
              <a:latin typeface="Comic Sans MS" panose="030F0702030302020204" pitchFamily="66" charset="0"/>
            </a:endParaRPr>
          </a:p>
          <a:p>
            <a:pPr algn="just"/>
            <a:endParaRPr lang="en-GB" sz="2000" dirty="0">
              <a:latin typeface="Comic Sans MS" panose="030F0702030302020204" pitchFamily="66" charset="0"/>
            </a:endParaRPr>
          </a:p>
          <a:p>
            <a:pPr algn="just"/>
            <a:r>
              <a:rPr lang="en-US" sz="2000" dirty="0">
                <a:latin typeface="Comic Sans MS" panose="030F0702030302020204" pitchFamily="66" charset="0"/>
              </a:rPr>
              <a:t>On either side of the pathway down to the pond, you will see the Prickly Pear Cactus, which is Bermuda’s only native cactus.  It has bright yellow flowers in the summer and autumn and produces an edible red fruit.  The spines are actually a special type of leaf, which help the cactus retain water so they can live in dry areas. </a:t>
            </a:r>
            <a:endParaRPr lang="en-GB" sz="2000" dirty="0">
              <a:latin typeface="Comic Sans MS" panose="030F0702030302020204" pitchFamily="66" charset="0"/>
            </a:endParaRPr>
          </a:p>
        </p:txBody>
      </p:sp>
      <p:sp>
        <p:nvSpPr>
          <p:cNvPr id="9" name="TextBox 8">
            <a:hlinkClick r:id="rId4" action="ppaction://hlinksldjump"/>
            <a:extLst>
              <a:ext uri="{FF2B5EF4-FFF2-40B4-BE49-F238E27FC236}">
                <a16:creationId xmlns:a16="http://schemas.microsoft.com/office/drawing/2014/main" id="{7A3CFAED-3C0D-44AC-A118-287C8395E0B8}"/>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1" name="Picture 10" descr="A close-up of some plants&#10;&#10;Description automatically generated with medium confidence">
            <a:extLst>
              <a:ext uri="{FF2B5EF4-FFF2-40B4-BE49-F238E27FC236}">
                <a16:creationId xmlns:a16="http://schemas.microsoft.com/office/drawing/2014/main" id="{C464DA69-7962-4193-97E5-F89F3C8455FF}"/>
              </a:ext>
            </a:extLst>
          </p:cNvPr>
          <p:cNvPicPr>
            <a:picLocks noChangeAspect="1"/>
          </p:cNvPicPr>
          <p:nvPr/>
        </p:nvPicPr>
        <p:blipFill>
          <a:blip r:embed="rId5"/>
          <a:stretch>
            <a:fillRect/>
          </a:stretch>
        </p:blipFill>
        <p:spPr>
          <a:xfrm>
            <a:off x="247991" y="784630"/>
            <a:ext cx="3708112" cy="2725904"/>
          </a:xfrm>
          <a:prstGeom prst="rect">
            <a:avLst/>
          </a:prstGeom>
        </p:spPr>
      </p:pic>
      <p:pic>
        <p:nvPicPr>
          <p:cNvPr id="15" name="Picture 14" descr="A picture containing plant, colorful&#10;&#10;Description automatically generated">
            <a:extLst>
              <a:ext uri="{FF2B5EF4-FFF2-40B4-BE49-F238E27FC236}">
                <a16:creationId xmlns:a16="http://schemas.microsoft.com/office/drawing/2014/main" id="{5C0ACF66-D4ED-4FFB-A449-E4452B491690}"/>
              </a:ext>
            </a:extLst>
          </p:cNvPr>
          <p:cNvPicPr>
            <a:picLocks noChangeAspect="1"/>
          </p:cNvPicPr>
          <p:nvPr/>
        </p:nvPicPr>
        <p:blipFill>
          <a:blip r:embed="rId6"/>
          <a:stretch>
            <a:fillRect/>
          </a:stretch>
        </p:blipFill>
        <p:spPr>
          <a:xfrm>
            <a:off x="2550367" y="3617647"/>
            <a:ext cx="2219136" cy="2926334"/>
          </a:xfrm>
          <a:prstGeom prst="rect">
            <a:avLst/>
          </a:prstGeom>
        </p:spPr>
      </p:pic>
    </p:spTree>
    <p:extLst>
      <p:ext uri="{BB962C8B-B14F-4D97-AF65-F5344CB8AC3E}">
        <p14:creationId xmlns:p14="http://schemas.microsoft.com/office/powerpoint/2010/main" val="2150946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hlinkClick r:id="rId4" action="ppaction://hlinksldjump"/>
            <a:extLst>
              <a:ext uri="{FF2B5EF4-FFF2-40B4-BE49-F238E27FC236}">
                <a16:creationId xmlns:a16="http://schemas.microsoft.com/office/drawing/2014/main" id="{A913C9B9-A5B1-4BFD-90D4-5EABC30664EF}"/>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sp>
        <p:nvSpPr>
          <p:cNvPr id="9" name="TextBox 8">
            <a:extLst>
              <a:ext uri="{FF2B5EF4-FFF2-40B4-BE49-F238E27FC236}">
                <a16:creationId xmlns:a16="http://schemas.microsoft.com/office/drawing/2014/main" id="{246DDAA0-20BA-4025-BE7D-C65EA1D1AF01}"/>
              </a:ext>
            </a:extLst>
          </p:cNvPr>
          <p:cNvSpPr txBox="1"/>
          <p:nvPr/>
        </p:nvSpPr>
        <p:spPr>
          <a:xfrm>
            <a:off x="5023671" y="1744552"/>
            <a:ext cx="6692348" cy="3016210"/>
          </a:xfrm>
          <a:prstGeom prst="rect">
            <a:avLst/>
          </a:prstGeom>
          <a:noFill/>
        </p:spPr>
        <p:txBody>
          <a:bodyPr wrap="square">
            <a:spAutoFit/>
          </a:bodyPr>
          <a:lstStyle/>
          <a:p>
            <a:pPr algn="ct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Asparagus </a:t>
            </a:r>
            <a:r>
              <a:rPr lang="en-US" sz="3200" b="1" dirty="0">
                <a:solidFill>
                  <a:srgbClr val="1F6F41"/>
                </a:solidFill>
                <a:latin typeface="Comic Sans MS" panose="030F0702030302020204" pitchFamily="66" charset="0"/>
                <a:ea typeface="Times New Roman" panose="02020603050405020304" pitchFamily="18" charset="0"/>
                <a:cs typeface="Times New Roman" panose="02020603050405020304" pitchFamily="18" charset="0"/>
              </a:rPr>
              <a:t>F</a:t>
            </a: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ern</a:t>
            </a:r>
          </a:p>
          <a:p>
            <a:pPr algn="just"/>
            <a:endParaRPr lang="en-US"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On the hillside is the low growing invasive Asparagus fern, which is not a true fern, but is often seen as a ground cover particularly in shady areas. </a:t>
            </a:r>
          </a:p>
          <a:p>
            <a:pPr algn="just"/>
            <a:endParaRPr lang="en-US" sz="2000"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Did you know? Ferns first appeared on earth about 360 million years ago. In fact, ferns are older than dinosaurs!</a:t>
            </a:r>
            <a:endParaRPr lang="en-GB" sz="2000" dirty="0">
              <a:effectLst/>
              <a:latin typeface="Comic Sans MS" panose="030F0702030302020204" pitchFamily="66" charset="0"/>
              <a:ea typeface="Times New Roman" panose="02020603050405020304" pitchFamily="18" charset="0"/>
            </a:endParaRPr>
          </a:p>
        </p:txBody>
      </p:sp>
      <p:pic>
        <p:nvPicPr>
          <p:cNvPr id="11" name="Picture 10" descr="A close-up of some grass&#10;&#10;Description automatically generated with medium confidence">
            <a:extLst>
              <a:ext uri="{FF2B5EF4-FFF2-40B4-BE49-F238E27FC236}">
                <a16:creationId xmlns:a16="http://schemas.microsoft.com/office/drawing/2014/main" id="{67E944BB-1D74-4982-91C7-D553AA99126E}"/>
              </a:ext>
            </a:extLst>
          </p:cNvPr>
          <p:cNvPicPr>
            <a:picLocks noChangeAspect="1"/>
          </p:cNvPicPr>
          <p:nvPr/>
        </p:nvPicPr>
        <p:blipFill>
          <a:blip r:embed="rId5"/>
          <a:stretch>
            <a:fillRect/>
          </a:stretch>
        </p:blipFill>
        <p:spPr>
          <a:xfrm>
            <a:off x="366643" y="1784468"/>
            <a:ext cx="4314398" cy="3289064"/>
          </a:xfrm>
          <a:prstGeom prst="rect">
            <a:avLst/>
          </a:prstGeom>
        </p:spPr>
      </p:pic>
    </p:spTree>
    <p:extLst>
      <p:ext uri="{BB962C8B-B14F-4D97-AF65-F5344CB8AC3E}">
        <p14:creationId xmlns:p14="http://schemas.microsoft.com/office/powerpoint/2010/main" val="3716841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6708-8D8F-A34D-ACA5-CAD2CB4BBAFE}"/>
              </a:ext>
            </a:extLst>
          </p:cNvPr>
          <p:cNvSpPr>
            <a:spLocks noGrp="1"/>
          </p:cNvSpPr>
          <p:nvPr>
            <p:ph type="title"/>
          </p:nvPr>
        </p:nvSpPr>
        <p:spPr>
          <a:xfrm>
            <a:off x="3780459" y="263525"/>
            <a:ext cx="4631082" cy="587375"/>
          </a:xfrm>
        </p:spPr>
        <p:txBody>
          <a:bodyPr>
            <a:normAutofit fontScale="90000"/>
          </a:bodyPr>
          <a:lstStyle/>
          <a:p>
            <a:r>
              <a:rPr lang="en-GB" b="1" dirty="0">
                <a:solidFill>
                  <a:srgbClr val="1F6F41"/>
                </a:solidFill>
                <a:latin typeface="Comic Sans MS" panose="030F0702030302020204" pitchFamily="66" charset="0"/>
              </a:rPr>
              <a:t>Before You Start</a:t>
            </a:r>
          </a:p>
        </p:txBody>
      </p:sp>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normAutofit lnSpcReduction="10000"/>
          </a:bodyPr>
          <a:lstStyle/>
          <a:p>
            <a:pPr marL="0" indent="0" algn="just">
              <a:buNone/>
            </a:pPr>
            <a:r>
              <a:rPr lang="en-US" dirty="0">
                <a:latin typeface="Comic Sans MS" panose="030F0702030302020204" pitchFamily="66" charset="0"/>
              </a:rPr>
              <a:t>We want you to learn all about how important Spittal Pond is to Bermuda’s natural and cultural heritage. We also want you to appreciate being here so that you might come back with family or friends to explore more. </a:t>
            </a:r>
          </a:p>
          <a:p>
            <a:pPr marL="0" indent="0" algn="just">
              <a:buNone/>
            </a:pPr>
            <a:endParaRPr lang="en-US" dirty="0">
              <a:latin typeface="Comic Sans MS" panose="030F0702030302020204" pitchFamily="66" charset="0"/>
            </a:endParaRPr>
          </a:p>
          <a:p>
            <a:pPr marL="0" indent="0" algn="just">
              <a:buNone/>
            </a:pPr>
            <a:r>
              <a:rPr lang="en-US" dirty="0">
                <a:latin typeface="Comic Sans MS" panose="030F0702030302020204" pitchFamily="66" charset="0"/>
              </a:rPr>
              <a:t>There are a few simple rules to remember throughout your walk: </a:t>
            </a:r>
          </a:p>
          <a:p>
            <a:pPr marL="0" indent="0" algn="just">
              <a:buNone/>
            </a:pPr>
            <a:endParaRPr lang="en-US" dirty="0">
              <a:latin typeface="Comic Sans MS" panose="030F0702030302020204" pitchFamily="66" charset="0"/>
            </a:endParaRPr>
          </a:p>
          <a:p>
            <a:pPr marL="0" indent="0" algn="just">
              <a:buNone/>
            </a:pPr>
            <a:r>
              <a:rPr lang="en-US" dirty="0">
                <a:latin typeface="Comic Sans MS" panose="030F0702030302020204" pitchFamily="66" charset="0"/>
              </a:rPr>
              <a:t>1. Keep to the paths, there are some dangerous areas, and we cannot have people walking on their own. </a:t>
            </a:r>
          </a:p>
          <a:p>
            <a:pPr marL="0" indent="0" algn="just">
              <a:buNone/>
            </a:pPr>
            <a:r>
              <a:rPr lang="en-US" dirty="0">
                <a:latin typeface="Comic Sans MS" panose="030F0702030302020204" pitchFamily="66" charset="0"/>
              </a:rPr>
              <a:t>2. Please be respectful and quiet, we don’t want to scare the birds. </a:t>
            </a:r>
          </a:p>
          <a:p>
            <a:pPr marL="0" indent="0" algn="just">
              <a:buNone/>
            </a:pPr>
            <a:endParaRPr lang="en-US" i="1" dirty="0">
              <a:latin typeface="Comic Sans MS" panose="030F0702030302020204" pitchFamily="66" charset="0"/>
            </a:endParaRPr>
          </a:p>
          <a:p>
            <a:pPr marL="0" indent="0" algn="just">
              <a:buNone/>
            </a:pPr>
            <a:r>
              <a:rPr lang="en-US" i="1" dirty="0">
                <a:latin typeface="Comic Sans MS" panose="030F0702030302020204" pitchFamily="66" charset="0"/>
              </a:rPr>
              <a:t>Have fun</a:t>
            </a:r>
            <a:r>
              <a:rPr lang="en-US" dirty="0">
                <a:latin typeface="Comic Sans MS" panose="030F0702030302020204" pitchFamily="66" charset="0"/>
              </a:rPr>
              <a:t>. The motto we like to use is, “Take only memories leave only footprints.” </a:t>
            </a:r>
            <a:r>
              <a:rPr lang="en-US" i="1" dirty="0">
                <a:solidFill>
                  <a:srgbClr val="1F6F41"/>
                </a:solidFill>
                <a:latin typeface="Comic Sans MS" panose="030F0702030302020204" pitchFamily="66" charset="0"/>
              </a:rPr>
              <a:t>Q:What does that mean to you? </a:t>
            </a:r>
          </a:p>
          <a:p>
            <a:pPr algn="just"/>
            <a:endParaRPr lang="en-US" i="1" dirty="0">
              <a:solidFill>
                <a:srgbClr val="00B050"/>
              </a:solidFill>
              <a:latin typeface="Comic Sans MS" panose="030F0702030302020204" pitchFamily="66" charset="0"/>
            </a:endParaRPr>
          </a:p>
          <a:p>
            <a:pPr marL="0" indent="0" algn="just">
              <a:buNone/>
            </a:pPr>
            <a:endParaRPr lang="en-GB" dirty="0">
              <a:latin typeface="Comic Sans MS" panose="030F0702030302020204" pitchFamily="66" charset="0"/>
            </a:endParaRPr>
          </a:p>
        </p:txBody>
      </p:sp>
      <p:pic>
        <p:nvPicPr>
          <p:cNvPr id="4" name="Picture 3">
            <a:extLst>
              <a:ext uri="{FF2B5EF4-FFF2-40B4-BE49-F238E27FC236}">
                <a16:creationId xmlns:a16="http://schemas.microsoft.com/office/drawing/2014/main" id="{7303FB07-8509-054A-B52A-7BE79750F7BE}"/>
              </a:ext>
            </a:extLst>
          </p:cNvPr>
          <p:cNvPicPr>
            <a:picLocks noChangeAspect="1"/>
          </p:cNvPicPr>
          <p:nvPr/>
        </p:nvPicPr>
        <p:blipFill>
          <a:blip r:embed="rId2"/>
          <a:stretch>
            <a:fillRect/>
          </a:stretch>
        </p:blipFill>
        <p:spPr>
          <a:xfrm>
            <a:off x="11349590" y="8490"/>
            <a:ext cx="842410" cy="842410"/>
          </a:xfrm>
          <a:prstGeom prst="rect">
            <a:avLst/>
          </a:prstGeom>
        </p:spPr>
      </p:pic>
      <p:sp>
        <p:nvSpPr>
          <p:cNvPr id="5" name="TextBox 4">
            <a:hlinkClick r:id="" action="ppaction://hlinkshowjump?jump=nextslide"/>
            <a:extLst>
              <a:ext uri="{FF2B5EF4-FFF2-40B4-BE49-F238E27FC236}">
                <a16:creationId xmlns:a16="http://schemas.microsoft.com/office/drawing/2014/main" id="{2B32EE0A-1474-644D-83DE-19C8EF38C59B}"/>
              </a:ext>
            </a:extLst>
          </p:cNvPr>
          <p:cNvSpPr txBox="1"/>
          <p:nvPr/>
        </p:nvSpPr>
        <p:spPr>
          <a:xfrm>
            <a:off x="10164417" y="6310457"/>
            <a:ext cx="189423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Next Slide</a:t>
            </a:r>
          </a:p>
        </p:txBody>
      </p:sp>
      <p:pic>
        <p:nvPicPr>
          <p:cNvPr id="6" name="Picture 5">
            <a:extLst>
              <a:ext uri="{FF2B5EF4-FFF2-40B4-BE49-F238E27FC236}">
                <a16:creationId xmlns:a16="http://schemas.microsoft.com/office/drawing/2014/main" id="{082D6899-85CC-413D-BDFC-6FDDFE16800F}"/>
              </a:ext>
            </a:extLst>
          </p:cNvPr>
          <p:cNvPicPr>
            <a:picLocks noChangeAspect="1"/>
          </p:cNvPicPr>
          <p:nvPr/>
        </p:nvPicPr>
        <p:blipFill>
          <a:blip r:embed="rId3"/>
          <a:stretch>
            <a:fillRect/>
          </a:stretch>
        </p:blipFill>
        <p:spPr>
          <a:xfrm>
            <a:off x="0" y="-5210"/>
            <a:ext cx="1725318" cy="902286"/>
          </a:xfrm>
          <a:prstGeom prst="rect">
            <a:avLst/>
          </a:prstGeom>
        </p:spPr>
      </p:pic>
    </p:spTree>
    <p:extLst>
      <p:ext uri="{BB962C8B-B14F-4D97-AF65-F5344CB8AC3E}">
        <p14:creationId xmlns:p14="http://schemas.microsoft.com/office/powerpoint/2010/main" val="2392597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6" name="Title 1">
            <a:extLst>
              <a:ext uri="{FF2B5EF4-FFF2-40B4-BE49-F238E27FC236}">
                <a16:creationId xmlns:a16="http://schemas.microsoft.com/office/drawing/2014/main" id="{D42DC42C-093A-45C2-9AAC-9FFA62972B86}"/>
              </a:ext>
            </a:extLst>
          </p:cNvPr>
          <p:cNvSpPr>
            <a:spLocks noGrp="1"/>
          </p:cNvSpPr>
          <p:nvPr>
            <p:ph type="title"/>
          </p:nvPr>
        </p:nvSpPr>
        <p:spPr>
          <a:xfrm>
            <a:off x="2098675" y="263525"/>
            <a:ext cx="7994650" cy="587375"/>
          </a:xfrm>
        </p:spPr>
        <p:txBody>
          <a:bodyPr>
            <a:normAutofit/>
          </a:bodyPr>
          <a:lstStyle/>
          <a:p>
            <a:pPr algn="ctr"/>
            <a:r>
              <a:rPr lang="en-GB" sz="3200" b="1" dirty="0">
                <a:solidFill>
                  <a:srgbClr val="1F6F41"/>
                </a:solidFill>
                <a:latin typeface="Comic Sans MS" panose="030F0702030302020204" pitchFamily="66" charset="0"/>
              </a:rPr>
              <a:t>STATION 5 – JEFFREY’S CAVE</a:t>
            </a:r>
          </a:p>
        </p:txBody>
      </p:sp>
      <p:sp>
        <p:nvSpPr>
          <p:cNvPr id="9" name="TextBox 8">
            <a:extLst>
              <a:ext uri="{FF2B5EF4-FFF2-40B4-BE49-F238E27FC236}">
                <a16:creationId xmlns:a16="http://schemas.microsoft.com/office/drawing/2014/main" id="{2A7F9C9C-DE34-4784-8FC5-725F4F47D6AE}"/>
              </a:ext>
            </a:extLst>
          </p:cNvPr>
          <p:cNvSpPr txBox="1"/>
          <p:nvPr/>
        </p:nvSpPr>
        <p:spPr>
          <a:xfrm>
            <a:off x="66674" y="911739"/>
            <a:ext cx="12058649" cy="1015663"/>
          </a:xfrm>
          <a:prstGeom prst="rect">
            <a:avLst/>
          </a:prstGeom>
          <a:noFill/>
        </p:spPr>
        <p:txBody>
          <a:bodyPr wrap="square" rtlCol="0">
            <a:spAutoFit/>
          </a:bodyPr>
          <a:lstStyle/>
          <a:p>
            <a:pPr algn="just"/>
            <a:r>
              <a:rPr lang="en-GB" sz="2000" dirty="0">
                <a:latin typeface="Comic Sans MS" panose="030F0702030302020204" pitchFamily="66" charset="0"/>
              </a:rPr>
              <a:t>Watch Trey Maybury, graduate of Maryland tell the story of an enslaved man called Jeffrey who escaped from his enslaver. </a:t>
            </a:r>
            <a:r>
              <a:rPr lang="en-GB" sz="2000" b="1" dirty="0">
                <a:solidFill>
                  <a:srgbClr val="0707B9"/>
                </a:solidFill>
                <a:latin typeface="Comic Sans MS" panose="030F0702030302020204" pitchFamily="66" charset="0"/>
                <a:hlinkClick r:id="rId4"/>
              </a:rPr>
              <a:t>CLICK HERE FOR VIDEO</a:t>
            </a:r>
            <a:r>
              <a:rPr lang="en-GB" sz="2000" b="1" dirty="0">
                <a:solidFill>
                  <a:srgbClr val="0070C0"/>
                </a:solidFill>
                <a:latin typeface="Comic Sans MS" panose="030F0702030302020204" pitchFamily="66" charset="0"/>
              </a:rPr>
              <a:t>.</a:t>
            </a:r>
          </a:p>
          <a:p>
            <a:endParaRPr lang="en-GB" sz="2000" b="1" dirty="0">
              <a:solidFill>
                <a:srgbClr val="0070C0"/>
              </a:solidFill>
              <a:latin typeface="Comic Sans MS" panose="030F0702030302020204" pitchFamily="66" charset="0"/>
            </a:endParaRPr>
          </a:p>
        </p:txBody>
      </p:sp>
      <p:sp>
        <p:nvSpPr>
          <p:cNvPr id="11" name="TextBox 10">
            <a:extLst>
              <a:ext uri="{FF2B5EF4-FFF2-40B4-BE49-F238E27FC236}">
                <a16:creationId xmlns:a16="http://schemas.microsoft.com/office/drawing/2014/main" id="{0550FA97-CCFC-4FEE-9DD5-578726060B0D}"/>
              </a:ext>
            </a:extLst>
          </p:cNvPr>
          <p:cNvSpPr txBox="1"/>
          <p:nvPr/>
        </p:nvSpPr>
        <p:spPr>
          <a:xfrm>
            <a:off x="112957" y="4930599"/>
            <a:ext cx="3176772" cy="1754326"/>
          </a:xfrm>
          <a:prstGeom prst="rect">
            <a:avLst/>
          </a:prstGeom>
          <a:noFill/>
        </p:spPr>
        <p:txBody>
          <a:bodyPr wrap="square" rtlCol="0">
            <a:spAutoFit/>
          </a:bodyPr>
          <a:lstStyle/>
          <a:p>
            <a:pPr algn="just"/>
            <a:r>
              <a:rPr lang="en-GB" dirty="0">
                <a:latin typeface="Comic Sans MS" panose="030F0702030302020204" pitchFamily="66" charset="0"/>
              </a:rPr>
              <a:t>This is a picture looking down into the cave.</a:t>
            </a:r>
          </a:p>
          <a:p>
            <a:pPr algn="just"/>
            <a:r>
              <a:rPr lang="en-GB" dirty="0">
                <a:solidFill>
                  <a:srgbClr val="1F6F41"/>
                </a:solidFill>
                <a:latin typeface="Comic Sans MS" panose="030F0702030302020204" pitchFamily="66" charset="0"/>
              </a:rPr>
              <a:t>Q: What do you think life was like for Jeffrey during the time he spent in the cave?</a:t>
            </a:r>
          </a:p>
        </p:txBody>
      </p:sp>
      <p:sp>
        <p:nvSpPr>
          <p:cNvPr id="14" name="TextBox 13">
            <a:extLst>
              <a:ext uri="{FF2B5EF4-FFF2-40B4-BE49-F238E27FC236}">
                <a16:creationId xmlns:a16="http://schemas.microsoft.com/office/drawing/2014/main" id="{378B3FB2-46E6-4A17-A1DB-3EA2ED6AA8DE}"/>
              </a:ext>
            </a:extLst>
          </p:cNvPr>
          <p:cNvSpPr txBox="1"/>
          <p:nvPr/>
        </p:nvSpPr>
        <p:spPr>
          <a:xfrm>
            <a:off x="10175824" y="2502066"/>
            <a:ext cx="1949500" cy="2308324"/>
          </a:xfrm>
          <a:prstGeom prst="rect">
            <a:avLst/>
          </a:prstGeom>
          <a:noFill/>
        </p:spPr>
        <p:txBody>
          <a:bodyPr wrap="square" rtlCol="0">
            <a:spAutoFit/>
          </a:bodyPr>
          <a:lstStyle/>
          <a:p>
            <a:r>
              <a:rPr lang="en-GB" dirty="0">
                <a:latin typeface="Comic Sans MS" panose="030F0702030302020204" pitchFamily="66" charset="0"/>
              </a:rPr>
              <a:t>Look at this photograph.</a:t>
            </a:r>
          </a:p>
          <a:p>
            <a:endParaRPr lang="en-GB" dirty="0">
              <a:latin typeface="Comic Sans MS" panose="030F0702030302020204" pitchFamily="66" charset="0"/>
            </a:endParaRPr>
          </a:p>
          <a:p>
            <a:r>
              <a:rPr lang="en-GB" dirty="0">
                <a:solidFill>
                  <a:srgbClr val="1F6F41"/>
                </a:solidFill>
                <a:latin typeface="Comic Sans MS" panose="030F0702030302020204" pitchFamily="66" charset="0"/>
              </a:rPr>
              <a:t>Q: Why do you think this was such a good hiding place for Jeffrey?</a:t>
            </a:r>
          </a:p>
        </p:txBody>
      </p:sp>
      <p:sp>
        <p:nvSpPr>
          <p:cNvPr id="16" name="TextBox 15">
            <a:hlinkClick r:id="rId5" action="ppaction://hlinksldjump"/>
            <a:extLst>
              <a:ext uri="{FF2B5EF4-FFF2-40B4-BE49-F238E27FC236}">
                <a16:creationId xmlns:a16="http://schemas.microsoft.com/office/drawing/2014/main" id="{14E9F113-0EEE-47BD-8516-9879737D722A}"/>
              </a:ext>
            </a:extLst>
          </p:cNvPr>
          <p:cNvSpPr txBox="1"/>
          <p:nvPr/>
        </p:nvSpPr>
        <p:spPr>
          <a:xfrm>
            <a:off x="10070707" y="5943384"/>
            <a:ext cx="2008337"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Click here for Station 6</a:t>
            </a:r>
          </a:p>
        </p:txBody>
      </p:sp>
      <p:pic>
        <p:nvPicPr>
          <p:cNvPr id="18" name="Picture 17" descr="A picture containing rock, rocky, nature, mountain&#10;&#10;Description automatically generated">
            <a:extLst>
              <a:ext uri="{FF2B5EF4-FFF2-40B4-BE49-F238E27FC236}">
                <a16:creationId xmlns:a16="http://schemas.microsoft.com/office/drawing/2014/main" id="{99CBCB56-A8FB-46A1-809F-2C1B2B7DB21B}"/>
              </a:ext>
            </a:extLst>
          </p:cNvPr>
          <p:cNvPicPr>
            <a:picLocks noChangeAspect="1"/>
          </p:cNvPicPr>
          <p:nvPr/>
        </p:nvPicPr>
        <p:blipFill>
          <a:blip r:embed="rId6"/>
          <a:stretch>
            <a:fillRect/>
          </a:stretch>
        </p:blipFill>
        <p:spPr>
          <a:xfrm>
            <a:off x="207640" y="1815730"/>
            <a:ext cx="3114869" cy="3114869"/>
          </a:xfrm>
          <a:prstGeom prst="rect">
            <a:avLst/>
          </a:prstGeom>
        </p:spPr>
      </p:pic>
      <p:pic>
        <p:nvPicPr>
          <p:cNvPr id="20" name="Picture 19" descr="A picture containing outdoor, ocean&#10;&#10;Description automatically generated">
            <a:extLst>
              <a:ext uri="{FF2B5EF4-FFF2-40B4-BE49-F238E27FC236}">
                <a16:creationId xmlns:a16="http://schemas.microsoft.com/office/drawing/2014/main" id="{6AA5750D-F32E-4F86-8C81-C8FC6AB037C4}"/>
              </a:ext>
            </a:extLst>
          </p:cNvPr>
          <p:cNvPicPr>
            <a:picLocks noChangeAspect="1"/>
          </p:cNvPicPr>
          <p:nvPr/>
        </p:nvPicPr>
        <p:blipFill>
          <a:blip r:embed="rId7"/>
          <a:stretch>
            <a:fillRect/>
          </a:stretch>
        </p:blipFill>
        <p:spPr>
          <a:xfrm>
            <a:off x="7804393" y="1796448"/>
            <a:ext cx="2371430" cy="3965782"/>
          </a:xfrm>
          <a:prstGeom prst="rect">
            <a:avLst/>
          </a:prstGeom>
          <a:ln>
            <a:noFill/>
          </a:ln>
        </p:spPr>
      </p:pic>
      <p:pic>
        <p:nvPicPr>
          <p:cNvPr id="7" name="Picture 6">
            <a:extLst>
              <a:ext uri="{FF2B5EF4-FFF2-40B4-BE49-F238E27FC236}">
                <a16:creationId xmlns:a16="http://schemas.microsoft.com/office/drawing/2014/main" id="{03CECC28-96C7-5541-8333-2C4FD2E7CB89}"/>
              </a:ext>
            </a:extLst>
          </p:cNvPr>
          <p:cNvPicPr>
            <a:picLocks noChangeAspect="1"/>
          </p:cNvPicPr>
          <p:nvPr/>
        </p:nvPicPr>
        <p:blipFill>
          <a:blip r:embed="rId8"/>
          <a:stretch>
            <a:fillRect/>
          </a:stretch>
        </p:blipFill>
        <p:spPr>
          <a:xfrm>
            <a:off x="3628575" y="1815730"/>
            <a:ext cx="3940625" cy="4528591"/>
          </a:xfrm>
          <a:prstGeom prst="rect">
            <a:avLst/>
          </a:prstGeom>
          <a:ln w="38100">
            <a:solidFill>
              <a:schemeClr val="tx1"/>
            </a:solidFill>
          </a:ln>
        </p:spPr>
      </p:pic>
      <p:sp>
        <p:nvSpPr>
          <p:cNvPr id="2" name="TextBox 1">
            <a:extLst>
              <a:ext uri="{FF2B5EF4-FFF2-40B4-BE49-F238E27FC236}">
                <a16:creationId xmlns:a16="http://schemas.microsoft.com/office/drawing/2014/main" id="{3D98D541-33F6-0A44-BC0A-09C586BDE5E2}"/>
              </a:ext>
            </a:extLst>
          </p:cNvPr>
          <p:cNvSpPr txBox="1"/>
          <p:nvPr/>
        </p:nvSpPr>
        <p:spPr>
          <a:xfrm>
            <a:off x="3628575" y="6344321"/>
            <a:ext cx="3940625" cy="307777"/>
          </a:xfrm>
          <a:prstGeom prst="rect">
            <a:avLst/>
          </a:prstGeom>
          <a:noFill/>
        </p:spPr>
        <p:txBody>
          <a:bodyPr wrap="square" rtlCol="0">
            <a:spAutoFit/>
          </a:bodyPr>
          <a:lstStyle/>
          <a:p>
            <a:pPr algn="ctr"/>
            <a:r>
              <a:rPr lang="en-GB" sz="1400" i="1" dirty="0">
                <a:latin typeface="Comic Sans MS" panose="030F0902030302020204" pitchFamily="66" charset="0"/>
              </a:rPr>
              <a:t>Painting by John Burgoyne</a:t>
            </a:r>
          </a:p>
        </p:txBody>
      </p:sp>
    </p:spTree>
    <p:extLst>
      <p:ext uri="{BB962C8B-B14F-4D97-AF65-F5344CB8AC3E}">
        <p14:creationId xmlns:p14="http://schemas.microsoft.com/office/powerpoint/2010/main" val="3991676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6708-8D8F-A34D-ACA5-CAD2CB4BBAFE}"/>
              </a:ext>
            </a:extLst>
          </p:cNvPr>
          <p:cNvSpPr>
            <a:spLocks noGrp="1"/>
          </p:cNvSpPr>
          <p:nvPr>
            <p:ph type="title"/>
          </p:nvPr>
        </p:nvSpPr>
        <p:spPr>
          <a:xfrm>
            <a:off x="952499" y="180130"/>
            <a:ext cx="11039061" cy="587375"/>
          </a:xfrm>
        </p:spPr>
        <p:txBody>
          <a:bodyPr>
            <a:noAutofit/>
          </a:bodyPr>
          <a:lstStyle/>
          <a:p>
            <a:pPr algn="ctr"/>
            <a:r>
              <a:rPr lang="en-GB" sz="3200" b="1" dirty="0">
                <a:solidFill>
                  <a:srgbClr val="1F6F41"/>
                </a:solidFill>
                <a:latin typeface="Comic Sans MS" panose="030F0702030302020204" pitchFamily="66" charset="0"/>
              </a:rPr>
              <a:t>STATION 6 – LARGE POND: BIRDWATCHING</a:t>
            </a:r>
          </a:p>
        </p:txBody>
      </p:sp>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186234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185F76E2-9D6D-4665-A637-652F8D86DC58}"/>
              </a:ext>
            </a:extLst>
          </p:cNvPr>
          <p:cNvSpPr txBox="1"/>
          <p:nvPr/>
        </p:nvSpPr>
        <p:spPr>
          <a:xfrm>
            <a:off x="66674" y="834680"/>
            <a:ext cx="12058649" cy="2554545"/>
          </a:xfrm>
          <a:prstGeom prst="rect">
            <a:avLst/>
          </a:prstGeom>
          <a:noFill/>
        </p:spPr>
        <p:txBody>
          <a:bodyPr wrap="square" rtlCol="0">
            <a:spAutoFit/>
          </a:bodyPr>
          <a:lstStyle/>
          <a:p>
            <a:pPr algn="just"/>
            <a:r>
              <a:rPr lang="en-GB" sz="2000" dirty="0">
                <a:latin typeface="Comic Sans MS" panose="030F0702030302020204" pitchFamily="66" charset="0"/>
              </a:rPr>
              <a:t>Watch Miguel </a:t>
            </a:r>
            <a:r>
              <a:rPr lang="en-GB" sz="2000" dirty="0" err="1">
                <a:latin typeface="Comic Sans MS" panose="030F0702030302020204" pitchFamily="66" charset="0"/>
              </a:rPr>
              <a:t>Mejias</a:t>
            </a:r>
            <a:r>
              <a:rPr lang="en-GB" sz="2000" dirty="0">
                <a:latin typeface="Comic Sans MS" panose="030F0702030302020204" pitchFamily="66" charset="0"/>
              </a:rPr>
              <a:t>, PhD student at College, and learn all about birdlife at Spittal Pond.                        </a:t>
            </a:r>
            <a:r>
              <a:rPr lang="en-GB" sz="2000" b="1" dirty="0">
                <a:solidFill>
                  <a:srgbClr val="0707B9"/>
                </a:solidFill>
                <a:latin typeface="Comic Sans MS" panose="030F0702030302020204" pitchFamily="66" charset="0"/>
                <a:hlinkClick r:id="rId4"/>
              </a:rPr>
              <a:t>CLICK HERE FOR VIDEO</a:t>
            </a:r>
            <a:r>
              <a:rPr lang="en-GB" sz="2000" b="1" dirty="0">
                <a:solidFill>
                  <a:srgbClr val="0707B9"/>
                </a:solidFill>
                <a:latin typeface="Comic Sans MS" panose="030F0702030302020204" pitchFamily="66" charset="0"/>
              </a:rPr>
              <a:t>. </a:t>
            </a:r>
          </a:p>
          <a:p>
            <a:pPr algn="just"/>
            <a:endParaRPr lang="en-GB" sz="2000" b="1" dirty="0">
              <a:solidFill>
                <a:srgbClr val="0070C0"/>
              </a:solidFill>
              <a:latin typeface="Comic Sans MS" panose="030F0702030302020204" pitchFamily="66" charset="0"/>
            </a:endParaRPr>
          </a:p>
          <a:p>
            <a:pPr algn="just"/>
            <a:r>
              <a:rPr lang="en-US" sz="2000" dirty="0">
                <a:latin typeface="Comic Sans MS" panose="030F0702030302020204" pitchFamily="66" charset="0"/>
              </a:rPr>
              <a:t>The Audubon Society is a charity that promotes the conservation of bird life and their habitats. The smaller round pond, which you will see from this station, is a freshwater pond and attracts many local and migrating birds. Below are pictures of just some of the birds at Spittal Pond. Click on a picture to find out about each bird.  </a:t>
            </a:r>
            <a:r>
              <a:rPr lang="en-US" sz="2000" dirty="0">
                <a:solidFill>
                  <a:srgbClr val="1F6F41"/>
                </a:solidFill>
                <a:latin typeface="Comic Sans MS" panose="030F0702030302020204" pitchFamily="66" charset="0"/>
              </a:rPr>
              <a:t>Q: How many did you spot? </a:t>
            </a:r>
            <a:endParaRPr lang="en-GB" sz="2000" dirty="0">
              <a:solidFill>
                <a:srgbClr val="1F6F41"/>
              </a:solidFill>
              <a:latin typeface="Comic Sans MS" panose="030F0702030302020204" pitchFamily="66" charset="0"/>
            </a:endParaRPr>
          </a:p>
          <a:p>
            <a:endParaRPr lang="en-GB" sz="2000" b="1" dirty="0">
              <a:solidFill>
                <a:srgbClr val="0070C0"/>
              </a:solidFill>
              <a:latin typeface="Comic Sans MS" panose="030F0702030302020204" pitchFamily="66" charset="0"/>
            </a:endParaRPr>
          </a:p>
        </p:txBody>
      </p:sp>
      <p:sp>
        <p:nvSpPr>
          <p:cNvPr id="21" name="TextBox 20">
            <a:hlinkClick r:id="rId5" action="ppaction://hlinksldjump"/>
            <a:extLst>
              <a:ext uri="{FF2B5EF4-FFF2-40B4-BE49-F238E27FC236}">
                <a16:creationId xmlns:a16="http://schemas.microsoft.com/office/drawing/2014/main" id="{FA5B8F66-EEA3-4B6A-9752-78FE7F7CB55A}"/>
              </a:ext>
            </a:extLst>
          </p:cNvPr>
          <p:cNvSpPr txBox="1"/>
          <p:nvPr/>
        </p:nvSpPr>
        <p:spPr>
          <a:xfrm>
            <a:off x="9434630" y="6032813"/>
            <a:ext cx="2690693"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2000" dirty="0">
                <a:latin typeface="Comic Sans MS" panose="030F0702030302020204" pitchFamily="66" charset="0"/>
              </a:rPr>
              <a:t>Click here for Walking to Station 7</a:t>
            </a:r>
          </a:p>
        </p:txBody>
      </p:sp>
      <p:pic>
        <p:nvPicPr>
          <p:cNvPr id="25" name="Picture 24" descr="A duck swimming in water&#10;&#10;Description automatically generated with medium confidence">
            <a:hlinkClick r:id="rId6" action="ppaction://hlinksldjump"/>
            <a:extLst>
              <a:ext uri="{FF2B5EF4-FFF2-40B4-BE49-F238E27FC236}">
                <a16:creationId xmlns:a16="http://schemas.microsoft.com/office/drawing/2014/main" id="{72D8886F-DF00-463C-A1CC-FBDBC4B38F99}"/>
              </a:ext>
            </a:extLst>
          </p:cNvPr>
          <p:cNvPicPr>
            <a:picLocks noChangeAspect="1"/>
          </p:cNvPicPr>
          <p:nvPr/>
        </p:nvPicPr>
        <p:blipFill>
          <a:blip r:embed="rId7"/>
          <a:stretch>
            <a:fillRect/>
          </a:stretch>
        </p:blipFill>
        <p:spPr>
          <a:xfrm>
            <a:off x="170905" y="3115782"/>
            <a:ext cx="2405684" cy="1538858"/>
          </a:xfrm>
          <a:prstGeom prst="rect">
            <a:avLst/>
          </a:prstGeom>
        </p:spPr>
      </p:pic>
      <p:pic>
        <p:nvPicPr>
          <p:cNvPr id="29" name="Picture 28" descr="A bird standing on the ground&#10;&#10;Description automatically generated with medium confidence">
            <a:hlinkClick r:id="rId8" action="ppaction://hlinksldjump"/>
            <a:extLst>
              <a:ext uri="{FF2B5EF4-FFF2-40B4-BE49-F238E27FC236}">
                <a16:creationId xmlns:a16="http://schemas.microsoft.com/office/drawing/2014/main" id="{812CFF35-105B-4906-9962-5A7BDE9481DA}"/>
              </a:ext>
            </a:extLst>
          </p:cNvPr>
          <p:cNvPicPr>
            <a:picLocks noChangeAspect="1"/>
          </p:cNvPicPr>
          <p:nvPr/>
        </p:nvPicPr>
        <p:blipFill>
          <a:blip r:embed="rId9"/>
          <a:stretch>
            <a:fillRect/>
          </a:stretch>
        </p:blipFill>
        <p:spPr>
          <a:xfrm>
            <a:off x="5259011" y="3116038"/>
            <a:ext cx="2029435" cy="1541590"/>
          </a:xfrm>
          <a:prstGeom prst="rect">
            <a:avLst/>
          </a:prstGeom>
        </p:spPr>
      </p:pic>
      <p:pic>
        <p:nvPicPr>
          <p:cNvPr id="31" name="Picture 30" descr="A duck swimming in water&#10;&#10;Description automatically generated with medium confidence">
            <a:hlinkClick r:id="rId10" action="ppaction://hlinksldjump"/>
            <a:extLst>
              <a:ext uri="{FF2B5EF4-FFF2-40B4-BE49-F238E27FC236}">
                <a16:creationId xmlns:a16="http://schemas.microsoft.com/office/drawing/2014/main" id="{7CC3D0ED-55E6-4C00-8259-306D261A2679}"/>
              </a:ext>
            </a:extLst>
          </p:cNvPr>
          <p:cNvPicPr>
            <a:picLocks noChangeAspect="1"/>
          </p:cNvPicPr>
          <p:nvPr/>
        </p:nvPicPr>
        <p:blipFill>
          <a:blip r:embed="rId11"/>
          <a:stretch>
            <a:fillRect/>
          </a:stretch>
        </p:blipFill>
        <p:spPr>
          <a:xfrm>
            <a:off x="7531438" y="3133239"/>
            <a:ext cx="2068382" cy="1473316"/>
          </a:xfrm>
          <a:prstGeom prst="rect">
            <a:avLst/>
          </a:prstGeom>
        </p:spPr>
      </p:pic>
      <p:pic>
        <p:nvPicPr>
          <p:cNvPr id="33" name="Picture 32" descr="A bird standing in water&#10;&#10;Description automatically generated with medium confidence">
            <a:hlinkClick r:id="rId12" action="ppaction://hlinksldjump"/>
            <a:extLst>
              <a:ext uri="{FF2B5EF4-FFF2-40B4-BE49-F238E27FC236}">
                <a16:creationId xmlns:a16="http://schemas.microsoft.com/office/drawing/2014/main" id="{84FC7B82-B91C-4F69-8BB9-EDB4E975DEBB}"/>
              </a:ext>
            </a:extLst>
          </p:cNvPr>
          <p:cNvPicPr>
            <a:picLocks noChangeAspect="1"/>
          </p:cNvPicPr>
          <p:nvPr/>
        </p:nvPicPr>
        <p:blipFill>
          <a:blip r:embed="rId13"/>
          <a:stretch>
            <a:fillRect/>
          </a:stretch>
        </p:blipFill>
        <p:spPr>
          <a:xfrm>
            <a:off x="9770474" y="3118871"/>
            <a:ext cx="2203280" cy="1487684"/>
          </a:xfrm>
          <a:prstGeom prst="rect">
            <a:avLst/>
          </a:prstGeom>
        </p:spPr>
      </p:pic>
      <p:pic>
        <p:nvPicPr>
          <p:cNvPr id="35" name="Picture 34" descr="A picture containing bird, grass, outdoor, aquatic bird&#10;&#10;Description automatically generated">
            <a:hlinkClick r:id="rId14" action="ppaction://hlinksldjump"/>
            <a:extLst>
              <a:ext uri="{FF2B5EF4-FFF2-40B4-BE49-F238E27FC236}">
                <a16:creationId xmlns:a16="http://schemas.microsoft.com/office/drawing/2014/main" id="{DEC3E5DA-0176-485C-B95E-2FC805C325A4}"/>
              </a:ext>
            </a:extLst>
          </p:cNvPr>
          <p:cNvPicPr>
            <a:picLocks noChangeAspect="1"/>
          </p:cNvPicPr>
          <p:nvPr/>
        </p:nvPicPr>
        <p:blipFill>
          <a:blip r:embed="rId15"/>
          <a:stretch>
            <a:fillRect/>
          </a:stretch>
        </p:blipFill>
        <p:spPr>
          <a:xfrm>
            <a:off x="220941" y="4845755"/>
            <a:ext cx="1981477" cy="1505160"/>
          </a:xfrm>
          <a:prstGeom prst="rect">
            <a:avLst/>
          </a:prstGeom>
        </p:spPr>
      </p:pic>
      <p:pic>
        <p:nvPicPr>
          <p:cNvPr id="37" name="Picture 36" descr="A white bird walking in water&#10;&#10;Description automatically generated with low confidence">
            <a:hlinkClick r:id="rId16" action="ppaction://hlinksldjump"/>
            <a:extLst>
              <a:ext uri="{FF2B5EF4-FFF2-40B4-BE49-F238E27FC236}">
                <a16:creationId xmlns:a16="http://schemas.microsoft.com/office/drawing/2014/main" id="{A234C682-2DBE-4654-A4D7-30DFC3BEC99E}"/>
              </a:ext>
            </a:extLst>
          </p:cNvPr>
          <p:cNvPicPr>
            <a:picLocks noChangeAspect="1"/>
          </p:cNvPicPr>
          <p:nvPr/>
        </p:nvPicPr>
        <p:blipFill>
          <a:blip r:embed="rId17"/>
          <a:stretch>
            <a:fillRect/>
          </a:stretch>
        </p:blipFill>
        <p:spPr>
          <a:xfrm>
            <a:off x="2328434" y="4866342"/>
            <a:ext cx="1991003" cy="1505160"/>
          </a:xfrm>
          <a:prstGeom prst="rect">
            <a:avLst/>
          </a:prstGeom>
        </p:spPr>
      </p:pic>
      <p:pic>
        <p:nvPicPr>
          <p:cNvPr id="39" name="Picture 38" descr="A duck swimming in water&#10;&#10;Description automatically generated">
            <a:hlinkClick r:id="rId18" action="ppaction://hlinksldjump"/>
            <a:extLst>
              <a:ext uri="{FF2B5EF4-FFF2-40B4-BE49-F238E27FC236}">
                <a16:creationId xmlns:a16="http://schemas.microsoft.com/office/drawing/2014/main" id="{F12EFC45-9298-4394-9E2F-6BB8E490EBA4}"/>
              </a:ext>
            </a:extLst>
          </p:cNvPr>
          <p:cNvPicPr>
            <a:picLocks noChangeAspect="1"/>
          </p:cNvPicPr>
          <p:nvPr/>
        </p:nvPicPr>
        <p:blipFill>
          <a:blip r:embed="rId19"/>
          <a:stretch>
            <a:fillRect/>
          </a:stretch>
        </p:blipFill>
        <p:spPr>
          <a:xfrm>
            <a:off x="4445453" y="4845755"/>
            <a:ext cx="2553056" cy="1505160"/>
          </a:xfrm>
          <a:prstGeom prst="rect">
            <a:avLst/>
          </a:prstGeom>
        </p:spPr>
      </p:pic>
      <p:pic>
        <p:nvPicPr>
          <p:cNvPr id="41" name="Picture 40" descr="A duck swimming in water&#10;&#10;Description automatically generated with low confidence">
            <a:hlinkClick r:id="rId20" action="ppaction://hlinksldjump"/>
            <a:extLst>
              <a:ext uri="{FF2B5EF4-FFF2-40B4-BE49-F238E27FC236}">
                <a16:creationId xmlns:a16="http://schemas.microsoft.com/office/drawing/2014/main" id="{58E34B45-85D7-44C9-AC8B-F764A2297BD5}"/>
              </a:ext>
            </a:extLst>
          </p:cNvPr>
          <p:cNvPicPr>
            <a:picLocks noChangeAspect="1"/>
          </p:cNvPicPr>
          <p:nvPr/>
        </p:nvPicPr>
        <p:blipFill>
          <a:blip r:embed="rId21"/>
          <a:stretch>
            <a:fillRect/>
          </a:stretch>
        </p:blipFill>
        <p:spPr>
          <a:xfrm>
            <a:off x="7159190" y="4845755"/>
            <a:ext cx="2229161" cy="1505160"/>
          </a:xfrm>
          <a:prstGeom prst="rect">
            <a:avLst/>
          </a:prstGeom>
        </p:spPr>
      </p:pic>
      <p:pic>
        <p:nvPicPr>
          <p:cNvPr id="43" name="Picture 42" descr="A couple ducks in the water&#10;&#10;Description automatically generated with low confidence">
            <a:hlinkClick r:id="rId22" action="ppaction://hlinksldjump"/>
            <a:extLst>
              <a:ext uri="{FF2B5EF4-FFF2-40B4-BE49-F238E27FC236}">
                <a16:creationId xmlns:a16="http://schemas.microsoft.com/office/drawing/2014/main" id="{707BD803-0999-4312-9CE3-0F17189C57C9}"/>
              </a:ext>
            </a:extLst>
          </p:cNvPr>
          <p:cNvPicPr>
            <a:picLocks noChangeAspect="1"/>
          </p:cNvPicPr>
          <p:nvPr/>
        </p:nvPicPr>
        <p:blipFill>
          <a:blip r:embed="rId23"/>
          <a:stretch>
            <a:fillRect/>
          </a:stretch>
        </p:blipFill>
        <p:spPr>
          <a:xfrm>
            <a:off x="9599820" y="4845755"/>
            <a:ext cx="2391740" cy="1023539"/>
          </a:xfrm>
          <a:prstGeom prst="rect">
            <a:avLst/>
          </a:prstGeom>
        </p:spPr>
      </p:pic>
      <p:pic>
        <p:nvPicPr>
          <p:cNvPr id="8" name="Picture 7">
            <a:hlinkClick r:id="rId24" action="ppaction://hlinksldjump"/>
            <a:extLst>
              <a:ext uri="{FF2B5EF4-FFF2-40B4-BE49-F238E27FC236}">
                <a16:creationId xmlns:a16="http://schemas.microsoft.com/office/drawing/2014/main" id="{57C8E062-23EE-544C-A994-791E35BC4A3D}"/>
              </a:ext>
            </a:extLst>
          </p:cNvPr>
          <p:cNvPicPr>
            <a:picLocks noChangeAspect="1"/>
          </p:cNvPicPr>
          <p:nvPr/>
        </p:nvPicPr>
        <p:blipFill>
          <a:blip r:embed="rId25"/>
          <a:stretch>
            <a:fillRect/>
          </a:stretch>
        </p:blipFill>
        <p:spPr>
          <a:xfrm>
            <a:off x="2819581" y="3147607"/>
            <a:ext cx="2196438" cy="1458948"/>
          </a:xfrm>
          <a:prstGeom prst="rect">
            <a:avLst/>
          </a:prstGeom>
          <a:ln w="38100">
            <a:solidFill>
              <a:schemeClr val="tx1"/>
            </a:solidFill>
          </a:ln>
        </p:spPr>
      </p:pic>
    </p:spTree>
    <p:extLst>
      <p:ext uri="{BB962C8B-B14F-4D97-AF65-F5344CB8AC3E}">
        <p14:creationId xmlns:p14="http://schemas.microsoft.com/office/powerpoint/2010/main" val="364559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10" name="TextBox 9">
            <a:extLst>
              <a:ext uri="{FF2B5EF4-FFF2-40B4-BE49-F238E27FC236}">
                <a16:creationId xmlns:a16="http://schemas.microsoft.com/office/drawing/2014/main" id="{1DFCCF4F-0003-436B-83D9-F404FEC269C3}"/>
              </a:ext>
            </a:extLst>
          </p:cNvPr>
          <p:cNvSpPr txBox="1"/>
          <p:nvPr/>
        </p:nvSpPr>
        <p:spPr>
          <a:xfrm>
            <a:off x="5088835" y="573806"/>
            <a:ext cx="6679095" cy="6001643"/>
          </a:xfrm>
          <a:prstGeom prst="rect">
            <a:avLst/>
          </a:prstGeom>
          <a:noFill/>
        </p:spPr>
        <p:txBody>
          <a:bodyPr wrap="square" rtlCol="0">
            <a:spAutoFit/>
          </a:bodyPr>
          <a:lstStyle/>
          <a:p>
            <a:pPr algn="ctr"/>
            <a:r>
              <a:rPr lang="en-GB" sz="3200" b="1" dirty="0">
                <a:solidFill>
                  <a:srgbClr val="1F6F41"/>
                </a:solidFill>
                <a:latin typeface="Comic Sans MS" panose="030F0702030302020204" pitchFamily="66" charset="0"/>
              </a:rPr>
              <a:t>American Coot</a:t>
            </a:r>
          </a:p>
          <a:p>
            <a:pPr algn="just"/>
            <a:endParaRPr lang="en-GB" sz="1600" b="1" dirty="0">
              <a:latin typeface="Comic Sans MS" panose="030F0702030302020204" pitchFamily="66" charset="0"/>
            </a:endParaRPr>
          </a:p>
          <a:p>
            <a:pPr algn="just"/>
            <a:r>
              <a:rPr lang="en-US" sz="2000" b="0" i="0" dirty="0">
                <a:effectLst/>
                <a:latin typeface="Comic Sans MS" panose="030F0702030302020204" pitchFamily="66" charset="0"/>
              </a:rPr>
              <a:t>The American Coot is a native water bird that can be found in freshwater and brackish water ponds and marshes island-wide. It is also often seen on golf courses and occasionally in fields and lawns. These birds are often seen in pairs or groups.</a:t>
            </a:r>
          </a:p>
          <a:p>
            <a:pPr algn="just"/>
            <a:endParaRPr lang="en-US" sz="2000" b="0" i="0" dirty="0">
              <a:effectLst/>
              <a:latin typeface="Comic Sans MS" panose="030F0702030302020204" pitchFamily="66" charset="0"/>
            </a:endParaRPr>
          </a:p>
          <a:p>
            <a:pPr algn="just"/>
            <a:r>
              <a:rPr lang="en-US" sz="2000" b="0" i="0" dirty="0">
                <a:effectLst/>
                <a:latin typeface="Comic Sans MS" panose="030F0702030302020204" pitchFamily="66" charset="0"/>
              </a:rPr>
              <a:t>Coots are large dark coloured, duck-like birds. Adults have a black head and neck and black or charcoal gray bodies. Younger birds are lighter gray and become darker with age. Coots have a distinctive white bill and the white </a:t>
            </a:r>
            <a:r>
              <a:rPr lang="en-US" sz="2000" b="0" i="0" dirty="0" err="1">
                <a:effectLst/>
                <a:latin typeface="Comic Sans MS" panose="030F0702030302020204" pitchFamily="66" charset="0"/>
              </a:rPr>
              <a:t>colour</a:t>
            </a:r>
            <a:r>
              <a:rPr lang="en-US" sz="2000" b="0" i="0" dirty="0">
                <a:effectLst/>
                <a:latin typeface="Comic Sans MS" panose="030F0702030302020204" pitchFamily="66" charset="0"/>
              </a:rPr>
              <a:t> continues onto the forehead, between the birds red eyes. The coot also has a distinct white patch under its tail which can be seen as the bird swims away.  When swimming Coots bob their head forwards and backwards.  They will dive for food or dabble at the surface.</a:t>
            </a:r>
          </a:p>
          <a:p>
            <a:pPr algn="just"/>
            <a:endParaRPr lang="en-GB" sz="1600" b="1" dirty="0">
              <a:latin typeface="Comic Sans MS" panose="030F0702030302020204" pitchFamily="66" charset="0"/>
            </a:endParaRPr>
          </a:p>
        </p:txBody>
      </p:sp>
      <p:sp>
        <p:nvSpPr>
          <p:cNvPr id="11" name="TextBox 10">
            <a:hlinkClick r:id="rId4" action="ppaction://hlinksldjump"/>
            <a:extLst>
              <a:ext uri="{FF2B5EF4-FFF2-40B4-BE49-F238E27FC236}">
                <a16:creationId xmlns:a16="http://schemas.microsoft.com/office/drawing/2014/main" id="{1772CF13-5372-45D8-90C3-19F256DB594A}"/>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3" name="Picture 12" descr="A duck swimming in water&#10;&#10;Description automatically generated with medium confidence">
            <a:extLst>
              <a:ext uri="{FF2B5EF4-FFF2-40B4-BE49-F238E27FC236}">
                <a16:creationId xmlns:a16="http://schemas.microsoft.com/office/drawing/2014/main" id="{A17EA546-424D-4059-AE22-6C9E8465558B}"/>
              </a:ext>
            </a:extLst>
          </p:cNvPr>
          <p:cNvPicPr>
            <a:picLocks noChangeAspect="1"/>
          </p:cNvPicPr>
          <p:nvPr/>
        </p:nvPicPr>
        <p:blipFill>
          <a:blip r:embed="rId5"/>
          <a:stretch>
            <a:fillRect/>
          </a:stretch>
        </p:blipFill>
        <p:spPr>
          <a:xfrm>
            <a:off x="384313" y="2133080"/>
            <a:ext cx="4496402" cy="2876241"/>
          </a:xfrm>
          <a:prstGeom prst="rect">
            <a:avLst/>
          </a:prstGeom>
        </p:spPr>
      </p:pic>
    </p:spTree>
    <p:extLst>
      <p:ext uri="{BB962C8B-B14F-4D97-AF65-F5344CB8AC3E}">
        <p14:creationId xmlns:p14="http://schemas.microsoft.com/office/powerpoint/2010/main" val="3661253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D184EAA1-F070-4A13-BD88-F45705DE3082}"/>
              </a:ext>
            </a:extLst>
          </p:cNvPr>
          <p:cNvSpPr txBox="1"/>
          <p:nvPr/>
        </p:nvSpPr>
        <p:spPr>
          <a:xfrm>
            <a:off x="5164428" y="421481"/>
            <a:ext cx="6758994" cy="5693866"/>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Green Heron</a:t>
            </a:r>
          </a:p>
          <a:p>
            <a:pPr algn="ctr"/>
            <a:endParaRPr lang="en-US" sz="3200" b="1" dirty="0">
              <a:solidFill>
                <a:srgbClr val="1F6F41"/>
              </a:solidFill>
              <a:latin typeface="Comic Sans MS" panose="030F0702030302020204" pitchFamily="66" charset="0"/>
            </a:endParaRPr>
          </a:p>
          <a:p>
            <a:pPr algn="just"/>
            <a:r>
              <a:rPr lang="en-GB" sz="2000" dirty="0">
                <a:latin typeface="Comic Sans MS" panose="030F0902030302020204" pitchFamily="66" charset="0"/>
              </a:rPr>
              <a:t>Compared with most herons, Green Herons are short and stocky, with relatively short legs and thick necks that are often drawn up against their bodies. They have broad, rounded wings and a long, daggerlike bill. They sometimes raise their crown feathers into a short crest. </a:t>
            </a:r>
          </a:p>
          <a:p>
            <a:pPr algn="just"/>
            <a:endParaRPr lang="en-GB" sz="2000" dirty="0">
              <a:latin typeface="Comic Sans MS" panose="030F0902030302020204" pitchFamily="66" charset="0"/>
            </a:endParaRPr>
          </a:p>
          <a:p>
            <a:pPr algn="just"/>
            <a:r>
              <a:rPr lang="en-GB" sz="2000" dirty="0">
                <a:latin typeface="Comic Sans MS" panose="030F0902030302020204" pitchFamily="66" charset="0"/>
              </a:rPr>
              <a:t>From a distance Green Herons look all dark. In better light they are deep green on the back with a rich chestnut breast and neck. The wings are dark grey. Juveniles are browner, with pale streaking on the neck and spots on the wings. Green Herons live around wooded ponds, marshes, rivers, reservoirs, and estuaries. Green Herons stand motionless at the water’s edge as they hunt for fish and amphibians.</a:t>
            </a:r>
            <a:endParaRPr lang="en-US" sz="2000" dirty="0">
              <a:latin typeface="Comic Sans MS" panose="030F0902030302020204" pitchFamily="66" charset="0"/>
            </a:endParaRPr>
          </a:p>
        </p:txBody>
      </p:sp>
      <p:sp>
        <p:nvSpPr>
          <p:cNvPr id="8" name="TextBox 7">
            <a:hlinkClick r:id="rId4" action="ppaction://hlinksldjump"/>
            <a:extLst>
              <a:ext uri="{FF2B5EF4-FFF2-40B4-BE49-F238E27FC236}">
                <a16:creationId xmlns:a16="http://schemas.microsoft.com/office/drawing/2014/main" id="{A6183E21-6BF5-4BF5-8898-575C6CFB1083}"/>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1" name="Picture 10">
            <a:extLst>
              <a:ext uri="{FF2B5EF4-FFF2-40B4-BE49-F238E27FC236}">
                <a16:creationId xmlns:a16="http://schemas.microsoft.com/office/drawing/2014/main" id="{B739DCCF-FC7F-E845-83C5-96E3F53450D4}"/>
              </a:ext>
            </a:extLst>
          </p:cNvPr>
          <p:cNvPicPr>
            <a:picLocks noChangeAspect="1"/>
          </p:cNvPicPr>
          <p:nvPr/>
        </p:nvPicPr>
        <p:blipFill>
          <a:blip r:embed="rId5"/>
          <a:stretch>
            <a:fillRect/>
          </a:stretch>
        </p:blipFill>
        <p:spPr>
          <a:xfrm>
            <a:off x="268578" y="1990293"/>
            <a:ext cx="4760622" cy="3173748"/>
          </a:xfrm>
          <a:prstGeom prst="rect">
            <a:avLst/>
          </a:prstGeom>
          <a:ln w="38100">
            <a:solidFill>
              <a:schemeClr val="tx1"/>
            </a:solidFill>
          </a:ln>
        </p:spPr>
      </p:pic>
    </p:spTree>
    <p:extLst>
      <p:ext uri="{BB962C8B-B14F-4D97-AF65-F5344CB8AC3E}">
        <p14:creationId xmlns:p14="http://schemas.microsoft.com/office/powerpoint/2010/main" val="322287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2A67E047-E71B-469B-8454-420F075A8CFB}"/>
              </a:ext>
            </a:extLst>
          </p:cNvPr>
          <p:cNvSpPr txBox="1"/>
          <p:nvPr/>
        </p:nvSpPr>
        <p:spPr>
          <a:xfrm>
            <a:off x="5212881" y="1480746"/>
            <a:ext cx="6443426" cy="3847207"/>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Yellow-crowned Night Heron</a:t>
            </a:r>
          </a:p>
          <a:p>
            <a:pPr algn="just"/>
            <a:endParaRPr lang="en-US" sz="3200" dirty="0">
              <a:solidFill>
                <a:srgbClr val="1F6F41"/>
              </a:solidFill>
              <a:latin typeface="Comic Sans MS" panose="030F0702030302020204" pitchFamily="66" charset="0"/>
            </a:endParaRPr>
          </a:p>
          <a:p>
            <a:pPr algn="just"/>
            <a:r>
              <a:rPr lang="en-US" sz="2000" dirty="0">
                <a:latin typeface="Comic Sans MS" panose="030F0702030302020204" pitchFamily="66" charset="0"/>
              </a:rPr>
              <a:t>The most common heron in Bermuda. This medium sized heron can be seen during the day fishing from coastal rocks or docks. At night they can be seen hunting for land crabs in coastal forests or on beaches. They are also frequently seen in lawns and gardens where they catch a variety of prey including insects, whistling frogs and lizards. The adult Yellow-crowned Night Heron has a light grey body with a black head and a very prominent orange eye. </a:t>
            </a:r>
            <a:endParaRPr lang="en-GB" sz="2000" dirty="0">
              <a:latin typeface="Comic Sans MS" panose="030F0702030302020204" pitchFamily="66" charset="0"/>
            </a:endParaRPr>
          </a:p>
        </p:txBody>
      </p:sp>
      <p:sp>
        <p:nvSpPr>
          <p:cNvPr id="8" name="TextBox 7">
            <a:hlinkClick r:id="rId4" action="ppaction://hlinksldjump"/>
            <a:extLst>
              <a:ext uri="{FF2B5EF4-FFF2-40B4-BE49-F238E27FC236}">
                <a16:creationId xmlns:a16="http://schemas.microsoft.com/office/drawing/2014/main" id="{C79E0005-4405-4E95-AB10-C4D88049641B}"/>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0" name="Picture 9" descr="A bird standing on the ground&#10;&#10;Description automatically generated with medium confidence">
            <a:extLst>
              <a:ext uri="{FF2B5EF4-FFF2-40B4-BE49-F238E27FC236}">
                <a16:creationId xmlns:a16="http://schemas.microsoft.com/office/drawing/2014/main" id="{EB5D84C3-2539-49E6-8558-3F448958EC65}"/>
              </a:ext>
            </a:extLst>
          </p:cNvPr>
          <p:cNvPicPr>
            <a:picLocks noChangeAspect="1"/>
          </p:cNvPicPr>
          <p:nvPr/>
        </p:nvPicPr>
        <p:blipFill>
          <a:blip r:embed="rId5"/>
          <a:stretch>
            <a:fillRect/>
          </a:stretch>
        </p:blipFill>
        <p:spPr>
          <a:xfrm>
            <a:off x="294722" y="1788523"/>
            <a:ext cx="4700022" cy="3570208"/>
          </a:xfrm>
          <a:prstGeom prst="rect">
            <a:avLst/>
          </a:prstGeom>
        </p:spPr>
      </p:pic>
    </p:spTree>
    <p:extLst>
      <p:ext uri="{BB962C8B-B14F-4D97-AF65-F5344CB8AC3E}">
        <p14:creationId xmlns:p14="http://schemas.microsoft.com/office/powerpoint/2010/main" val="4232849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043D332D-BDF0-4036-B031-7279C38C1B53}"/>
              </a:ext>
            </a:extLst>
          </p:cNvPr>
          <p:cNvSpPr txBox="1"/>
          <p:nvPr/>
        </p:nvSpPr>
        <p:spPr>
          <a:xfrm>
            <a:off x="5248655" y="1508625"/>
            <a:ext cx="6513925" cy="3631763"/>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Pied-billed Grebe</a:t>
            </a:r>
          </a:p>
          <a:p>
            <a:endParaRPr lang="en-US" dirty="0">
              <a:latin typeface="Comic Sans MS" panose="030F0702030302020204" pitchFamily="66" charset="0"/>
            </a:endParaRPr>
          </a:p>
          <a:p>
            <a:pPr algn="just"/>
            <a:r>
              <a:rPr lang="en-US" sz="2000" dirty="0">
                <a:latin typeface="Comic Sans MS" panose="030F0702030302020204" pitchFamily="66" charset="0"/>
              </a:rPr>
              <a:t>The pied-billed grebe is a common winter resident and migrant in Bermuda, although they are rarely seen flying. They usually inhabit freshwater ponds, quiet streams, and marshes. They may be also found in brackish marshes around particularly from mid-September through March. They travel as single birds or in small groups, frequently diving for food. Pied-billed grebes are very wary of any prey and quickly submerge when disturbed. </a:t>
            </a:r>
            <a:endParaRPr lang="en-GB" sz="2000" dirty="0">
              <a:latin typeface="Comic Sans MS" panose="030F0702030302020204" pitchFamily="66" charset="0"/>
            </a:endParaRPr>
          </a:p>
        </p:txBody>
      </p:sp>
      <p:sp>
        <p:nvSpPr>
          <p:cNvPr id="8" name="TextBox 7">
            <a:hlinkClick r:id="rId4" action="ppaction://hlinksldjump"/>
            <a:extLst>
              <a:ext uri="{FF2B5EF4-FFF2-40B4-BE49-F238E27FC236}">
                <a16:creationId xmlns:a16="http://schemas.microsoft.com/office/drawing/2014/main" id="{DDBB9FE2-22F1-474F-880F-26107E01CDBB}"/>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0" name="Picture 9" descr="A duck swimming in water&#10;&#10;Description automatically generated with medium confidence">
            <a:extLst>
              <a:ext uri="{FF2B5EF4-FFF2-40B4-BE49-F238E27FC236}">
                <a16:creationId xmlns:a16="http://schemas.microsoft.com/office/drawing/2014/main" id="{B0A2EDB7-2F7B-492B-BCAB-90FC4A1404D8}"/>
              </a:ext>
            </a:extLst>
          </p:cNvPr>
          <p:cNvPicPr>
            <a:picLocks noChangeAspect="1"/>
          </p:cNvPicPr>
          <p:nvPr/>
        </p:nvPicPr>
        <p:blipFill>
          <a:blip r:embed="rId5"/>
          <a:stretch>
            <a:fillRect/>
          </a:stretch>
        </p:blipFill>
        <p:spPr>
          <a:xfrm>
            <a:off x="324529" y="1960802"/>
            <a:ext cx="4810436" cy="3393075"/>
          </a:xfrm>
          <a:prstGeom prst="rect">
            <a:avLst/>
          </a:prstGeom>
        </p:spPr>
      </p:pic>
    </p:spTree>
    <p:extLst>
      <p:ext uri="{BB962C8B-B14F-4D97-AF65-F5344CB8AC3E}">
        <p14:creationId xmlns:p14="http://schemas.microsoft.com/office/powerpoint/2010/main" val="3009578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5DE127AB-16A5-4F06-A523-7360C34C3C42}"/>
              </a:ext>
            </a:extLst>
          </p:cNvPr>
          <p:cNvSpPr txBox="1"/>
          <p:nvPr/>
        </p:nvSpPr>
        <p:spPr>
          <a:xfrm>
            <a:off x="5439201" y="1529334"/>
            <a:ext cx="6096000" cy="3724096"/>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Sandpiper</a:t>
            </a:r>
          </a:p>
          <a:p>
            <a:pPr algn="just"/>
            <a:endParaRPr lang="en-US" sz="2400" b="1" dirty="0">
              <a:latin typeface="Comic Sans MS" panose="030F0702030302020204" pitchFamily="66" charset="0"/>
            </a:endParaRPr>
          </a:p>
          <a:p>
            <a:pPr algn="just"/>
            <a:r>
              <a:rPr lang="en-US" sz="2000" dirty="0">
                <a:latin typeface="Comic Sans MS" panose="030F0702030302020204" pitchFamily="66" charset="0"/>
              </a:rPr>
              <a:t>There are lots of different types of sandpiper. These birds forage on mudflats, picking up food by sight and feel (bill). They mainly eat aquatic insects and crustaceans. </a:t>
            </a:r>
            <a:r>
              <a:rPr lang="en-US" sz="2000" b="0" i="0" dirty="0">
                <a:effectLst/>
                <a:latin typeface="Comic Sans MS" panose="030F0702030302020204" pitchFamily="66" charset="0"/>
              </a:rPr>
              <a:t>They are long distance migrants and winter in coastal </a:t>
            </a:r>
            <a:r>
              <a:rPr lang="en-US" sz="2000" dirty="0">
                <a:latin typeface="Comic Sans MS" panose="030F0702030302020204" pitchFamily="66" charset="0"/>
              </a:rPr>
              <a:t>South America</a:t>
            </a:r>
            <a:r>
              <a:rPr lang="en-US" sz="2000" b="0" i="0" dirty="0">
                <a:effectLst/>
                <a:latin typeface="Comic Sans MS" panose="030F0702030302020204" pitchFamily="66" charset="0"/>
              </a:rPr>
              <a:t>, with some going to the southern </a:t>
            </a:r>
            <a:r>
              <a:rPr lang="en-US" sz="2000" dirty="0">
                <a:latin typeface="Comic Sans MS" panose="030F0702030302020204" pitchFamily="66" charset="0"/>
              </a:rPr>
              <a:t>United States, </a:t>
            </a:r>
            <a:r>
              <a:rPr lang="en-US" sz="2000" b="0" i="0" dirty="0">
                <a:effectLst/>
                <a:latin typeface="Comic Sans MS" panose="030F0702030302020204" pitchFamily="66" charset="0"/>
              </a:rPr>
              <a:t>the </a:t>
            </a:r>
            <a:r>
              <a:rPr lang="en-US" sz="2000" dirty="0">
                <a:latin typeface="Comic Sans MS" panose="030F0702030302020204" pitchFamily="66" charset="0"/>
              </a:rPr>
              <a:t>Caribbean and Bermuda</a:t>
            </a:r>
            <a:r>
              <a:rPr lang="en-US" sz="2000" b="0" i="0" dirty="0">
                <a:effectLst/>
                <a:latin typeface="Comic Sans MS" panose="030F0702030302020204" pitchFamily="66" charset="0"/>
              </a:rPr>
              <a:t>. They migrate in flocks which can number in the hundreds of thousands. </a:t>
            </a:r>
            <a:endParaRPr lang="en-US" sz="2000" dirty="0">
              <a:latin typeface="Comic Sans MS" panose="030F0702030302020204" pitchFamily="66" charset="0"/>
            </a:endParaRPr>
          </a:p>
        </p:txBody>
      </p:sp>
      <p:sp>
        <p:nvSpPr>
          <p:cNvPr id="8" name="TextBox 7">
            <a:hlinkClick r:id="rId4" action="ppaction://hlinksldjump"/>
            <a:extLst>
              <a:ext uri="{FF2B5EF4-FFF2-40B4-BE49-F238E27FC236}">
                <a16:creationId xmlns:a16="http://schemas.microsoft.com/office/drawing/2014/main" id="{9571C669-844D-4031-A5C2-39EC032CAF26}"/>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0" name="Picture 9" descr="A bird standing in water&#10;&#10;Description automatically generated with medium confidence">
            <a:extLst>
              <a:ext uri="{FF2B5EF4-FFF2-40B4-BE49-F238E27FC236}">
                <a16:creationId xmlns:a16="http://schemas.microsoft.com/office/drawing/2014/main" id="{45D980F9-78E9-4371-8E9C-3171A043F1EC}"/>
              </a:ext>
            </a:extLst>
          </p:cNvPr>
          <p:cNvPicPr>
            <a:picLocks noChangeAspect="1"/>
          </p:cNvPicPr>
          <p:nvPr/>
        </p:nvPicPr>
        <p:blipFill>
          <a:blip r:embed="rId5"/>
          <a:stretch>
            <a:fillRect/>
          </a:stretch>
        </p:blipFill>
        <p:spPr>
          <a:xfrm>
            <a:off x="229474" y="1846880"/>
            <a:ext cx="4686278" cy="3164239"/>
          </a:xfrm>
          <a:prstGeom prst="rect">
            <a:avLst/>
          </a:prstGeom>
        </p:spPr>
      </p:pic>
    </p:spTree>
    <p:extLst>
      <p:ext uri="{BB962C8B-B14F-4D97-AF65-F5344CB8AC3E}">
        <p14:creationId xmlns:p14="http://schemas.microsoft.com/office/powerpoint/2010/main" val="113547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26F94371-F207-4F06-AF49-91DE9CC85F37}"/>
              </a:ext>
            </a:extLst>
          </p:cNvPr>
          <p:cNvSpPr txBox="1"/>
          <p:nvPr/>
        </p:nvSpPr>
        <p:spPr>
          <a:xfrm>
            <a:off x="5507702" y="1241659"/>
            <a:ext cx="6391414" cy="4862870"/>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American Black Duck</a:t>
            </a:r>
          </a:p>
          <a:p>
            <a:endParaRPr lang="en-US" dirty="0">
              <a:latin typeface="Comic Sans MS" panose="030F0702030302020204" pitchFamily="66" charset="0"/>
            </a:endParaRPr>
          </a:p>
          <a:p>
            <a:pPr algn="just"/>
            <a:r>
              <a:rPr lang="en-US" sz="2000" dirty="0">
                <a:latin typeface="Comic Sans MS" panose="030F0702030302020204" pitchFamily="66" charset="0"/>
              </a:rPr>
              <a:t>American Black Ducks are large ducks with rounded heads, thick bills, and bulky bodies. Like other dabbling ducks they sit high in the water with their tails high. These are dabbling ducks that tip up instead of dive when they forage. They eat aquatic plants, invertebrates, and occasionally small fish in shallow water. They also fly into agricultural fields to feed on waste corn and grain. Look for them mixed into flocks with other “puddle ducks” like mallards. They nest in wetlands including freshwater and saltmarshes. During migration and winter, they rest and forage in protected ponds, marshes, and bays.</a:t>
            </a:r>
            <a:endParaRPr lang="en-GB" sz="2000" dirty="0">
              <a:latin typeface="Comic Sans MS" panose="030F0702030302020204" pitchFamily="66" charset="0"/>
            </a:endParaRPr>
          </a:p>
        </p:txBody>
      </p:sp>
      <p:sp>
        <p:nvSpPr>
          <p:cNvPr id="8" name="TextBox 7">
            <a:hlinkClick r:id="rId4" action="ppaction://hlinksldjump"/>
            <a:extLst>
              <a:ext uri="{FF2B5EF4-FFF2-40B4-BE49-F238E27FC236}">
                <a16:creationId xmlns:a16="http://schemas.microsoft.com/office/drawing/2014/main" id="{25A6BE91-37FA-468B-A376-E6D712B92689}"/>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0" name="Picture 9" descr="A picture containing bird, grass, outdoor, aquatic bird&#10;&#10;Description automatically generated">
            <a:extLst>
              <a:ext uri="{FF2B5EF4-FFF2-40B4-BE49-F238E27FC236}">
                <a16:creationId xmlns:a16="http://schemas.microsoft.com/office/drawing/2014/main" id="{D6DCCFC0-FAF2-4FF1-B178-9A56A8B55560}"/>
              </a:ext>
            </a:extLst>
          </p:cNvPr>
          <p:cNvPicPr>
            <a:picLocks noChangeAspect="1"/>
          </p:cNvPicPr>
          <p:nvPr/>
        </p:nvPicPr>
        <p:blipFill>
          <a:blip r:embed="rId5"/>
          <a:stretch>
            <a:fillRect/>
          </a:stretch>
        </p:blipFill>
        <p:spPr>
          <a:xfrm>
            <a:off x="307974" y="1827846"/>
            <a:ext cx="5025104" cy="3817145"/>
          </a:xfrm>
          <a:prstGeom prst="rect">
            <a:avLst/>
          </a:prstGeom>
        </p:spPr>
      </p:pic>
    </p:spTree>
    <p:extLst>
      <p:ext uri="{BB962C8B-B14F-4D97-AF65-F5344CB8AC3E}">
        <p14:creationId xmlns:p14="http://schemas.microsoft.com/office/powerpoint/2010/main" val="3554847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0D045EC9-2D93-48B2-B215-436D63F3A7A9}"/>
              </a:ext>
            </a:extLst>
          </p:cNvPr>
          <p:cNvSpPr txBox="1"/>
          <p:nvPr/>
        </p:nvSpPr>
        <p:spPr>
          <a:xfrm>
            <a:off x="5507554" y="410925"/>
            <a:ext cx="6255026" cy="6093976"/>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Snowy Egret</a:t>
            </a:r>
          </a:p>
          <a:p>
            <a:pPr algn="just"/>
            <a:endParaRPr lang="en-US" dirty="0">
              <a:latin typeface="Comic Sans MS" panose="030F0702030302020204" pitchFamily="66" charset="0"/>
            </a:endParaRPr>
          </a:p>
          <a:p>
            <a:pPr algn="just"/>
            <a:r>
              <a:rPr lang="en-US" sz="2000" dirty="0">
                <a:latin typeface="Comic Sans MS" panose="030F0702030302020204" pitchFamily="66" charset="0"/>
              </a:rPr>
              <a:t>The snowy egret is a small white heron. At one time, the plumes of the snowy egret were in great demand as decorations for women's hats. They were hunted for these plumes, and this reduced the population of the species to dangerously low levels. It is now protected in the United States by law, under the Migratory Bird Treaty Act.</a:t>
            </a:r>
          </a:p>
          <a:p>
            <a:pPr algn="just"/>
            <a:endParaRPr lang="en-US" sz="2000" dirty="0">
              <a:latin typeface="Comic Sans MS" panose="030F0702030302020204" pitchFamily="66" charset="0"/>
            </a:endParaRPr>
          </a:p>
          <a:p>
            <a:pPr algn="just"/>
            <a:r>
              <a:rPr lang="en-US" sz="2000" dirty="0">
                <a:latin typeface="Comic Sans MS" panose="030F0702030302020204" pitchFamily="66" charset="0"/>
              </a:rPr>
              <a:t>The snowy egret breeds in coastal and inland wetlands, and it generally prefers an environment of shallow water inlets for feeding purposes. Salt-marsh pools, tidal channels, shallow bays, and mangroves are among the most preferred habitats. They most live among coastal areas and islands due to the availability of food sources. During the winter months, egrets migrate to Bermuda to nest and roost in the mangroves.</a:t>
            </a:r>
            <a:endParaRPr lang="en-GB" sz="2000" dirty="0">
              <a:latin typeface="Comic Sans MS" panose="030F0702030302020204" pitchFamily="66" charset="0"/>
            </a:endParaRPr>
          </a:p>
        </p:txBody>
      </p:sp>
      <p:sp>
        <p:nvSpPr>
          <p:cNvPr id="8" name="TextBox 7">
            <a:hlinkClick r:id="rId4" action="ppaction://hlinksldjump"/>
            <a:extLst>
              <a:ext uri="{FF2B5EF4-FFF2-40B4-BE49-F238E27FC236}">
                <a16:creationId xmlns:a16="http://schemas.microsoft.com/office/drawing/2014/main" id="{DE1A92CB-C7FB-484A-8C45-73A5F99DF706}"/>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0" name="Picture 9" descr="A white bird walking in water&#10;&#10;Description automatically generated with low confidence">
            <a:extLst>
              <a:ext uri="{FF2B5EF4-FFF2-40B4-BE49-F238E27FC236}">
                <a16:creationId xmlns:a16="http://schemas.microsoft.com/office/drawing/2014/main" id="{527FCB99-5F2A-47FE-AF6A-4DF37D53F507}"/>
              </a:ext>
            </a:extLst>
          </p:cNvPr>
          <p:cNvPicPr>
            <a:picLocks noChangeAspect="1"/>
          </p:cNvPicPr>
          <p:nvPr/>
        </p:nvPicPr>
        <p:blipFill>
          <a:blip r:embed="rId5"/>
          <a:stretch>
            <a:fillRect/>
          </a:stretch>
        </p:blipFill>
        <p:spPr>
          <a:xfrm>
            <a:off x="263454" y="1841532"/>
            <a:ext cx="5066792" cy="3830397"/>
          </a:xfrm>
          <a:prstGeom prst="rect">
            <a:avLst/>
          </a:prstGeom>
        </p:spPr>
      </p:pic>
    </p:spTree>
    <p:extLst>
      <p:ext uri="{BB962C8B-B14F-4D97-AF65-F5344CB8AC3E}">
        <p14:creationId xmlns:p14="http://schemas.microsoft.com/office/powerpoint/2010/main" val="1385684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A77A73C8-67DB-464B-8CA7-94847F54CEBA}"/>
              </a:ext>
            </a:extLst>
          </p:cNvPr>
          <p:cNvSpPr txBox="1"/>
          <p:nvPr/>
        </p:nvSpPr>
        <p:spPr>
          <a:xfrm>
            <a:off x="5214707" y="519721"/>
            <a:ext cx="6652239" cy="5478423"/>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Northern </a:t>
            </a:r>
            <a:r>
              <a:rPr lang="en-US" sz="3200" b="1" dirty="0" err="1">
                <a:solidFill>
                  <a:srgbClr val="1F6F41"/>
                </a:solidFill>
                <a:latin typeface="Comic Sans MS" panose="030F0702030302020204" pitchFamily="66" charset="0"/>
              </a:rPr>
              <a:t>Shoveller</a:t>
            </a:r>
            <a:endParaRPr lang="en-US" sz="3200" b="1" dirty="0">
              <a:solidFill>
                <a:srgbClr val="1F6F41"/>
              </a:solidFill>
              <a:latin typeface="Comic Sans MS" panose="030F0702030302020204" pitchFamily="66" charset="0"/>
            </a:endParaRPr>
          </a:p>
          <a:p>
            <a:endParaRPr lang="en-US" dirty="0">
              <a:latin typeface="Comic Sans MS" panose="030F0702030302020204" pitchFamily="66" charset="0"/>
            </a:endParaRPr>
          </a:p>
          <a:p>
            <a:pPr algn="just"/>
            <a:r>
              <a:rPr lang="en-US" sz="2000" dirty="0">
                <a:latin typeface="Comic Sans MS" panose="030F0702030302020204" pitchFamily="66" charset="0"/>
              </a:rPr>
              <a:t>Northern shovelers feed by dabbling for plant food, often by swinging its bill from side to side and using the bill to strain food from the water.  Their wide-flat bill has a small, comb-like structures on the edge that act like sieves, allowing them to skim crustaceans and plankton from the water's surface. Mud-bottomed marshes and ponds, just like Spittal Pond, are their favourite habitat.</a:t>
            </a:r>
          </a:p>
          <a:p>
            <a:pPr algn="just"/>
            <a:endParaRPr lang="en-US" sz="2000" dirty="0">
              <a:latin typeface="Comic Sans MS" panose="030F0702030302020204" pitchFamily="66" charset="0"/>
            </a:endParaRPr>
          </a:p>
          <a:p>
            <a:pPr algn="just"/>
            <a:r>
              <a:rPr lang="en-US" sz="2000" dirty="0">
                <a:latin typeface="Comic Sans MS" panose="030F0702030302020204" pitchFamily="66" charset="0"/>
              </a:rPr>
              <a:t>The shoveler prefers to nest in grassy areas away from open water. Their nest is a shallow depression on the ground, lined with plant material and down. Hens typically lay about nine eggs. The drakes are very territorial during breeding season and will defend their territory and partners from competing males.</a:t>
            </a:r>
            <a:endParaRPr lang="en-GB" sz="2000" dirty="0">
              <a:latin typeface="Comic Sans MS" panose="030F0702030302020204" pitchFamily="66" charset="0"/>
            </a:endParaRPr>
          </a:p>
        </p:txBody>
      </p:sp>
      <p:sp>
        <p:nvSpPr>
          <p:cNvPr id="9" name="TextBox 8">
            <a:extLst>
              <a:ext uri="{FF2B5EF4-FFF2-40B4-BE49-F238E27FC236}">
                <a16:creationId xmlns:a16="http://schemas.microsoft.com/office/drawing/2014/main" id="{8147C143-08B6-4051-8C35-EF4BC9900E88}"/>
              </a:ext>
            </a:extLst>
          </p:cNvPr>
          <p:cNvSpPr txBox="1"/>
          <p:nvPr/>
        </p:nvSpPr>
        <p:spPr>
          <a:xfrm>
            <a:off x="325054" y="2981210"/>
            <a:ext cx="2051945" cy="369332"/>
          </a:xfrm>
          <a:prstGeom prst="rect">
            <a:avLst/>
          </a:prstGeom>
          <a:noFill/>
        </p:spPr>
        <p:txBody>
          <a:bodyPr wrap="square" rtlCol="0">
            <a:spAutoFit/>
          </a:bodyPr>
          <a:lstStyle/>
          <a:p>
            <a:r>
              <a:rPr lang="en-GB" dirty="0">
                <a:latin typeface="Comic Sans MS" panose="030F0902030302020204" pitchFamily="66" charset="0"/>
              </a:rPr>
              <a:t>Male </a:t>
            </a:r>
          </a:p>
        </p:txBody>
      </p:sp>
      <p:sp>
        <p:nvSpPr>
          <p:cNvPr id="11" name="TextBox 10">
            <a:extLst>
              <a:ext uri="{FF2B5EF4-FFF2-40B4-BE49-F238E27FC236}">
                <a16:creationId xmlns:a16="http://schemas.microsoft.com/office/drawing/2014/main" id="{851F32C3-8FB6-4A9D-9D86-1814E0CD1227}"/>
              </a:ext>
            </a:extLst>
          </p:cNvPr>
          <p:cNvSpPr txBox="1"/>
          <p:nvPr/>
        </p:nvSpPr>
        <p:spPr>
          <a:xfrm>
            <a:off x="1351026" y="6047073"/>
            <a:ext cx="2051945" cy="369332"/>
          </a:xfrm>
          <a:prstGeom prst="rect">
            <a:avLst/>
          </a:prstGeom>
          <a:noFill/>
        </p:spPr>
        <p:txBody>
          <a:bodyPr wrap="square" rtlCol="0">
            <a:spAutoFit/>
          </a:bodyPr>
          <a:lstStyle/>
          <a:p>
            <a:r>
              <a:rPr lang="en-GB" dirty="0">
                <a:latin typeface="Comic Sans MS" panose="030F0902030302020204" pitchFamily="66" charset="0"/>
              </a:rPr>
              <a:t>Female </a:t>
            </a:r>
          </a:p>
        </p:txBody>
      </p:sp>
      <p:sp>
        <p:nvSpPr>
          <p:cNvPr id="12" name="TextBox 11">
            <a:hlinkClick r:id="rId4" action="ppaction://hlinksldjump"/>
            <a:extLst>
              <a:ext uri="{FF2B5EF4-FFF2-40B4-BE49-F238E27FC236}">
                <a16:creationId xmlns:a16="http://schemas.microsoft.com/office/drawing/2014/main" id="{57292E09-4E7F-4C96-9BD5-1E4E172F95FC}"/>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3" name="Picture 12" descr="A duck swimming in water&#10;&#10;Description automatically generated">
            <a:extLst>
              <a:ext uri="{FF2B5EF4-FFF2-40B4-BE49-F238E27FC236}">
                <a16:creationId xmlns:a16="http://schemas.microsoft.com/office/drawing/2014/main" id="{16427EB5-80E7-4D39-91CE-CD7736664CF4}"/>
              </a:ext>
            </a:extLst>
          </p:cNvPr>
          <p:cNvPicPr>
            <a:picLocks noChangeAspect="1"/>
          </p:cNvPicPr>
          <p:nvPr/>
        </p:nvPicPr>
        <p:blipFill>
          <a:blip r:embed="rId5"/>
          <a:stretch>
            <a:fillRect/>
          </a:stretch>
        </p:blipFill>
        <p:spPr>
          <a:xfrm>
            <a:off x="240681" y="890356"/>
            <a:ext cx="3557020" cy="2097049"/>
          </a:xfrm>
          <a:prstGeom prst="rect">
            <a:avLst/>
          </a:prstGeom>
        </p:spPr>
      </p:pic>
      <p:pic>
        <p:nvPicPr>
          <p:cNvPr id="15" name="Picture 14" descr="A duck standing on a rock&#10;&#10;Description automatically generated with low confidence">
            <a:extLst>
              <a:ext uri="{FF2B5EF4-FFF2-40B4-BE49-F238E27FC236}">
                <a16:creationId xmlns:a16="http://schemas.microsoft.com/office/drawing/2014/main" id="{66B305CB-962C-4097-9385-F183E097FFC1}"/>
              </a:ext>
            </a:extLst>
          </p:cNvPr>
          <p:cNvPicPr>
            <a:picLocks noChangeAspect="1"/>
          </p:cNvPicPr>
          <p:nvPr/>
        </p:nvPicPr>
        <p:blipFill>
          <a:blip r:embed="rId6"/>
          <a:stretch>
            <a:fillRect/>
          </a:stretch>
        </p:blipFill>
        <p:spPr>
          <a:xfrm>
            <a:off x="1266653" y="3429000"/>
            <a:ext cx="3505689" cy="2648320"/>
          </a:xfrm>
          <a:prstGeom prst="rect">
            <a:avLst/>
          </a:prstGeom>
        </p:spPr>
      </p:pic>
    </p:spTree>
    <p:extLst>
      <p:ext uri="{BB962C8B-B14F-4D97-AF65-F5344CB8AC3E}">
        <p14:creationId xmlns:p14="http://schemas.microsoft.com/office/powerpoint/2010/main" val="1454719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6708-8D8F-A34D-ACA5-CAD2CB4BBAFE}"/>
              </a:ext>
            </a:extLst>
          </p:cNvPr>
          <p:cNvSpPr>
            <a:spLocks noGrp="1"/>
          </p:cNvSpPr>
          <p:nvPr>
            <p:ph type="title"/>
          </p:nvPr>
        </p:nvSpPr>
        <p:spPr>
          <a:xfrm>
            <a:off x="3959501" y="232534"/>
            <a:ext cx="4272997" cy="587375"/>
          </a:xfrm>
        </p:spPr>
        <p:txBody>
          <a:bodyPr>
            <a:normAutofit/>
          </a:bodyPr>
          <a:lstStyle/>
          <a:p>
            <a:r>
              <a:rPr lang="en-GB" sz="3200" b="1" dirty="0">
                <a:solidFill>
                  <a:srgbClr val="1F6F41"/>
                </a:solidFill>
                <a:latin typeface="Comic Sans MS" panose="030F0702030302020204" pitchFamily="66" charset="0"/>
              </a:rPr>
              <a:t>ON YOUR ARRIVAL</a:t>
            </a:r>
          </a:p>
        </p:txBody>
      </p:sp>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4384675"/>
          </a:xfrm>
        </p:spPr>
        <p:txBody>
          <a:bodyPr/>
          <a:lstStyle/>
          <a:p>
            <a:pPr marL="0" indent="0">
              <a:buNone/>
            </a:pPr>
            <a:r>
              <a:rPr lang="en-US" sz="2000" dirty="0">
                <a:latin typeface="Comic Sans MS" panose="030F0702030302020204" pitchFamily="66" charset="0"/>
              </a:rPr>
              <a:t>On your walk today, you will explore a variety of </a:t>
            </a:r>
            <a:r>
              <a:rPr lang="en-US" sz="2000" dirty="0">
                <a:solidFill>
                  <a:srgbClr val="FF0000"/>
                </a:solidFill>
                <a:latin typeface="Comic Sans MS" panose="030F0702030302020204" pitchFamily="66" charset="0"/>
              </a:rPr>
              <a:t>habitats</a:t>
            </a:r>
            <a:r>
              <a:rPr lang="en-US" sz="2000" dirty="0">
                <a:latin typeface="Comic Sans MS" panose="030F0702030302020204" pitchFamily="66" charset="0"/>
              </a:rPr>
              <a:t> for over 200 species of migrating birds. </a:t>
            </a:r>
          </a:p>
          <a:p>
            <a:pPr marL="0" indent="0">
              <a:buNone/>
            </a:pPr>
            <a:r>
              <a:rPr lang="en-US" sz="2000" dirty="0">
                <a:solidFill>
                  <a:srgbClr val="1F6F41"/>
                </a:solidFill>
                <a:latin typeface="Comic Sans MS" panose="030F0702030302020204" pitchFamily="66" charset="0"/>
              </a:rPr>
              <a:t>Q: </a:t>
            </a:r>
            <a:r>
              <a:rPr lang="en-US" sz="2000" i="1" dirty="0">
                <a:solidFill>
                  <a:srgbClr val="1F6F41"/>
                </a:solidFill>
                <a:latin typeface="Comic Sans MS" panose="030F0702030302020204" pitchFamily="66" charset="0"/>
              </a:rPr>
              <a:t>What is a habitat? </a:t>
            </a:r>
            <a:r>
              <a:rPr lang="en-US" sz="2000" i="1" dirty="0">
                <a:solidFill>
                  <a:srgbClr val="7030A0"/>
                </a:solidFill>
                <a:latin typeface="Comic Sans MS" panose="030F0702030302020204" pitchFamily="66" charset="0"/>
              </a:rPr>
              <a:t>A: A habitat is the natural home of an animal, plant or other living thing. </a:t>
            </a:r>
          </a:p>
          <a:p>
            <a:pPr marL="0" indent="0">
              <a:buNone/>
            </a:pPr>
            <a:r>
              <a:rPr lang="en-US" sz="2000" dirty="0">
                <a:latin typeface="Comic Sans MS" panose="030F0702030302020204" pitchFamily="66" charset="0"/>
              </a:rPr>
              <a:t>You will see </a:t>
            </a:r>
            <a:r>
              <a:rPr lang="en-US" sz="2000" dirty="0">
                <a:solidFill>
                  <a:srgbClr val="FF0000"/>
                </a:solidFill>
                <a:latin typeface="Comic Sans MS" panose="030F0702030302020204" pitchFamily="66" charset="0"/>
              </a:rPr>
              <a:t>native</a:t>
            </a:r>
            <a:r>
              <a:rPr lang="en-US" sz="2000" dirty="0">
                <a:latin typeface="Comic Sans MS" panose="030F0702030302020204" pitchFamily="66" charset="0"/>
              </a:rPr>
              <a:t> and </a:t>
            </a:r>
            <a:r>
              <a:rPr lang="en-US" sz="2000" dirty="0">
                <a:solidFill>
                  <a:srgbClr val="FF0000"/>
                </a:solidFill>
                <a:latin typeface="Comic Sans MS" panose="030F0702030302020204" pitchFamily="66" charset="0"/>
              </a:rPr>
              <a:t>endemic</a:t>
            </a:r>
            <a:r>
              <a:rPr lang="en-US" sz="2000" dirty="0">
                <a:latin typeface="Comic Sans MS" panose="030F0702030302020204" pitchFamily="66" charset="0"/>
              </a:rPr>
              <a:t> species. ‘Native’ plants or animals came without human assistance (all by themselves) and were found in Bermuda before people arrived. ‘Endemics’ are native plants or animals that have evolved into unique species and are </a:t>
            </a:r>
            <a:r>
              <a:rPr lang="en-US" sz="2000" b="1" dirty="0">
                <a:latin typeface="Comic Sans MS" panose="030F0702030302020204" pitchFamily="66" charset="0"/>
              </a:rPr>
              <a:t>found nowhere else in the world.</a:t>
            </a:r>
            <a:r>
              <a:rPr lang="en-US" sz="2000" dirty="0">
                <a:latin typeface="Comic Sans MS" panose="030F0702030302020204" pitchFamily="66" charset="0"/>
              </a:rPr>
              <a:t> </a:t>
            </a:r>
          </a:p>
          <a:p>
            <a:pPr marL="0" indent="0">
              <a:buNone/>
            </a:pPr>
            <a:r>
              <a:rPr lang="en-US" sz="2000" i="1" dirty="0">
                <a:solidFill>
                  <a:srgbClr val="1F6F41"/>
                </a:solidFill>
                <a:latin typeface="Comic Sans MS" panose="030F0702030302020204" pitchFamily="66" charset="0"/>
              </a:rPr>
              <a:t>Q: What are Bermuda’s 3 endemic trees? </a:t>
            </a:r>
            <a:r>
              <a:rPr lang="en-US" sz="2000" i="1" dirty="0">
                <a:solidFill>
                  <a:srgbClr val="7030A0"/>
                </a:solidFill>
                <a:latin typeface="Comic Sans MS" panose="030F0702030302020204" pitchFamily="66" charset="0"/>
              </a:rPr>
              <a:t>A: Bermuda Cedar, Olivewood and Palmetto.</a:t>
            </a:r>
            <a:endParaRPr lang="en-BM" sz="2000" dirty="0">
              <a:solidFill>
                <a:srgbClr val="7030A0"/>
              </a:solidFill>
              <a:latin typeface="Comic Sans MS" panose="030F0702030302020204" pitchFamily="66" charset="0"/>
            </a:endParaRPr>
          </a:p>
          <a:p>
            <a:endParaRPr lang="en-BM" dirty="0">
              <a:latin typeface="Comic Sans MS" panose="030F0702030302020204" pitchFamily="66" charset="0"/>
            </a:endParaRPr>
          </a:p>
          <a:p>
            <a:pPr marL="0" indent="0">
              <a:buNone/>
            </a:pPr>
            <a:endParaRPr lang="en-GB" dirty="0">
              <a:latin typeface="Comic Sans MS" panose="030F0702030302020204" pitchFamily="66" charset="0"/>
            </a:endParaRPr>
          </a:p>
        </p:txBody>
      </p:sp>
      <p:sp>
        <p:nvSpPr>
          <p:cNvPr id="6" name="TextBox 5">
            <a:extLst>
              <a:ext uri="{FF2B5EF4-FFF2-40B4-BE49-F238E27FC236}">
                <a16:creationId xmlns:a16="http://schemas.microsoft.com/office/drawing/2014/main" id="{38F95C1D-F748-A345-97BA-3F998D95D8F2}"/>
              </a:ext>
            </a:extLst>
          </p:cNvPr>
          <p:cNvSpPr txBox="1"/>
          <p:nvPr/>
        </p:nvSpPr>
        <p:spPr>
          <a:xfrm>
            <a:off x="9309100" y="3739871"/>
            <a:ext cx="2425700" cy="1323439"/>
          </a:xfrm>
          <a:prstGeom prst="rect">
            <a:avLst/>
          </a:prstGeom>
          <a:solidFill>
            <a:schemeClr val="accent6">
              <a:lumMod val="20000"/>
              <a:lumOff val="80000"/>
            </a:schemeClr>
          </a:solidFill>
          <a:ln w="38100">
            <a:solidFill>
              <a:schemeClr val="tx1"/>
            </a:solidFill>
          </a:ln>
        </p:spPr>
        <p:txBody>
          <a:bodyPr wrap="square" rtlCol="0">
            <a:spAutoFit/>
          </a:bodyPr>
          <a:lstStyle/>
          <a:p>
            <a:pPr algn="ctr"/>
            <a:r>
              <a:rPr lang="en-GB" sz="2000" dirty="0">
                <a:latin typeface="Comic Sans MS" panose="030F0702030302020204" pitchFamily="66" charset="0"/>
              </a:rPr>
              <a:t>Click on the pictures to find out more about each endemic tree!</a:t>
            </a:r>
          </a:p>
        </p:txBody>
      </p:sp>
      <p:pic>
        <p:nvPicPr>
          <p:cNvPr id="10" name="Picture 9">
            <a:extLst>
              <a:ext uri="{FF2B5EF4-FFF2-40B4-BE49-F238E27FC236}">
                <a16:creationId xmlns:a16="http://schemas.microsoft.com/office/drawing/2014/main" id="{D7074357-8393-5845-B047-EC550819B2E8}"/>
              </a:ext>
            </a:extLst>
          </p:cNvPr>
          <p:cNvPicPr>
            <a:picLocks noChangeAspect="1"/>
          </p:cNvPicPr>
          <p:nvPr/>
        </p:nvPicPr>
        <p:blipFill>
          <a:blip r:embed="rId2"/>
          <a:stretch>
            <a:fillRect/>
          </a:stretch>
        </p:blipFill>
        <p:spPr>
          <a:xfrm>
            <a:off x="11305381" y="23436"/>
            <a:ext cx="858837" cy="858837"/>
          </a:xfrm>
          <a:prstGeom prst="rect">
            <a:avLst/>
          </a:prstGeom>
        </p:spPr>
      </p:pic>
      <p:sp>
        <p:nvSpPr>
          <p:cNvPr id="11" name="TextBox 10">
            <a:hlinkClick r:id="rId3" action="ppaction://hlinksldjump"/>
            <a:extLst>
              <a:ext uri="{FF2B5EF4-FFF2-40B4-BE49-F238E27FC236}">
                <a16:creationId xmlns:a16="http://schemas.microsoft.com/office/drawing/2014/main" id="{49EF6B46-6CC9-B441-9DD9-658B154C3719}"/>
              </a:ext>
            </a:extLst>
          </p:cNvPr>
          <p:cNvSpPr txBox="1"/>
          <p:nvPr/>
        </p:nvSpPr>
        <p:spPr>
          <a:xfrm>
            <a:off x="9727097" y="5913625"/>
            <a:ext cx="2331554"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Click here for Station 1</a:t>
            </a:r>
          </a:p>
        </p:txBody>
      </p:sp>
      <p:pic>
        <p:nvPicPr>
          <p:cNvPr id="8" name="Picture 7">
            <a:extLst>
              <a:ext uri="{FF2B5EF4-FFF2-40B4-BE49-F238E27FC236}">
                <a16:creationId xmlns:a16="http://schemas.microsoft.com/office/drawing/2014/main" id="{7B2B7BF7-F502-4D52-B620-0BC7C1AA1091}"/>
              </a:ext>
            </a:extLst>
          </p:cNvPr>
          <p:cNvPicPr>
            <a:picLocks noChangeAspect="1"/>
          </p:cNvPicPr>
          <p:nvPr/>
        </p:nvPicPr>
        <p:blipFill>
          <a:blip r:embed="rId4"/>
          <a:stretch>
            <a:fillRect/>
          </a:stretch>
        </p:blipFill>
        <p:spPr>
          <a:xfrm>
            <a:off x="10673" y="44951"/>
            <a:ext cx="1725318" cy="902286"/>
          </a:xfrm>
          <a:prstGeom prst="rect">
            <a:avLst/>
          </a:prstGeom>
        </p:spPr>
      </p:pic>
      <p:pic>
        <p:nvPicPr>
          <p:cNvPr id="9" name="Picture 8" descr="A close-up of a tree&#10;&#10;Description automatically generated with low confidence">
            <a:hlinkClick r:id="rId5" action="ppaction://hlinksldjump"/>
            <a:extLst>
              <a:ext uri="{FF2B5EF4-FFF2-40B4-BE49-F238E27FC236}">
                <a16:creationId xmlns:a16="http://schemas.microsoft.com/office/drawing/2014/main" id="{56FF40F2-17E8-43FD-A190-D8EC8176A233}"/>
              </a:ext>
            </a:extLst>
          </p:cNvPr>
          <p:cNvPicPr>
            <a:picLocks noChangeAspect="1"/>
          </p:cNvPicPr>
          <p:nvPr/>
        </p:nvPicPr>
        <p:blipFill>
          <a:blip r:embed="rId6"/>
          <a:stretch>
            <a:fillRect/>
          </a:stretch>
        </p:blipFill>
        <p:spPr>
          <a:xfrm>
            <a:off x="571086" y="3429000"/>
            <a:ext cx="2038350" cy="2695575"/>
          </a:xfrm>
          <a:prstGeom prst="rect">
            <a:avLst/>
          </a:prstGeom>
        </p:spPr>
      </p:pic>
      <p:pic>
        <p:nvPicPr>
          <p:cNvPr id="13" name="Picture 12" descr="A close-up of a plant&#10;&#10;Description automatically generated with medium confidence">
            <a:hlinkClick r:id="rId7" action="ppaction://hlinksldjump"/>
            <a:extLst>
              <a:ext uri="{FF2B5EF4-FFF2-40B4-BE49-F238E27FC236}">
                <a16:creationId xmlns:a16="http://schemas.microsoft.com/office/drawing/2014/main" id="{74EAA9A9-C47C-4CDA-B7B6-7450263EC762}"/>
              </a:ext>
            </a:extLst>
          </p:cNvPr>
          <p:cNvPicPr>
            <a:picLocks noChangeAspect="1"/>
          </p:cNvPicPr>
          <p:nvPr/>
        </p:nvPicPr>
        <p:blipFill>
          <a:blip r:embed="rId8"/>
          <a:stretch>
            <a:fillRect/>
          </a:stretch>
        </p:blipFill>
        <p:spPr>
          <a:xfrm>
            <a:off x="2796250" y="3429000"/>
            <a:ext cx="3069181" cy="2321311"/>
          </a:xfrm>
          <a:prstGeom prst="rect">
            <a:avLst/>
          </a:prstGeom>
        </p:spPr>
      </p:pic>
      <p:pic>
        <p:nvPicPr>
          <p:cNvPr id="5" name="Picture 4">
            <a:hlinkClick r:id="rId9" action="ppaction://hlinksldjump"/>
            <a:extLst>
              <a:ext uri="{FF2B5EF4-FFF2-40B4-BE49-F238E27FC236}">
                <a16:creationId xmlns:a16="http://schemas.microsoft.com/office/drawing/2014/main" id="{2EB40746-BCDB-ED44-9B72-A9FAFA29C785}"/>
              </a:ext>
            </a:extLst>
          </p:cNvPr>
          <p:cNvPicPr>
            <a:picLocks noChangeAspect="1"/>
          </p:cNvPicPr>
          <p:nvPr/>
        </p:nvPicPr>
        <p:blipFill>
          <a:blip r:embed="rId10"/>
          <a:stretch>
            <a:fillRect/>
          </a:stretch>
        </p:blipFill>
        <p:spPr>
          <a:xfrm>
            <a:off x="6084285" y="3429000"/>
            <a:ext cx="3038001" cy="2276475"/>
          </a:xfrm>
          <a:prstGeom prst="rect">
            <a:avLst/>
          </a:prstGeom>
          <a:noFill/>
          <a:ln w="38100">
            <a:solidFill>
              <a:schemeClr val="tx1"/>
            </a:solidFill>
          </a:ln>
        </p:spPr>
      </p:pic>
    </p:spTree>
    <p:extLst>
      <p:ext uri="{BB962C8B-B14F-4D97-AF65-F5344CB8AC3E}">
        <p14:creationId xmlns:p14="http://schemas.microsoft.com/office/powerpoint/2010/main" val="3027833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327D4772-C473-498E-B14B-9A687EB6B19E}"/>
              </a:ext>
            </a:extLst>
          </p:cNvPr>
          <p:cNvSpPr txBox="1"/>
          <p:nvPr/>
        </p:nvSpPr>
        <p:spPr>
          <a:xfrm>
            <a:off x="5305875" y="655247"/>
            <a:ext cx="6456705" cy="5478423"/>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Hooded Mersangers</a:t>
            </a:r>
          </a:p>
          <a:p>
            <a:endParaRPr lang="en-US" dirty="0">
              <a:latin typeface="Comic Sans MS" panose="030F0702030302020204" pitchFamily="66" charset="0"/>
            </a:endParaRPr>
          </a:p>
          <a:p>
            <a:pPr algn="just"/>
            <a:r>
              <a:rPr lang="en-US" sz="2000" dirty="0">
                <a:latin typeface="Comic Sans MS" panose="030F0702030302020204" pitchFamily="66" charset="0"/>
              </a:rPr>
              <a:t>Hooded Mergansers are small ducks with a thin bill and a fan-shaped, collapsible crest that makes the head look oversized and oblong. In flight, the wings are thin, and the tail is relatively long and rounded. Adult male Hooded Mergansers are black above, with a white breast and rich chestnut flanks. The black head has a large white patch that varies in size when the crest is raised or lowered, but you can always see it. Females and chicks are gray and brown, with warm tawny-cinnamon tones on the head. They live on small bodies of freshwater. In summer, they nest in holes in trees, often near freshwater ponds or rivers. For winter, they move to larger bodies of freshwater, marshes, and protected saltwater bays.</a:t>
            </a:r>
            <a:endParaRPr lang="en-GB" sz="2000" dirty="0">
              <a:latin typeface="Comic Sans MS" panose="030F0702030302020204" pitchFamily="66" charset="0"/>
            </a:endParaRPr>
          </a:p>
        </p:txBody>
      </p:sp>
      <p:sp>
        <p:nvSpPr>
          <p:cNvPr id="8" name="TextBox 7">
            <a:hlinkClick r:id="rId4" action="ppaction://hlinksldjump"/>
            <a:extLst>
              <a:ext uri="{FF2B5EF4-FFF2-40B4-BE49-F238E27FC236}">
                <a16:creationId xmlns:a16="http://schemas.microsoft.com/office/drawing/2014/main" id="{2884A802-1AA2-4C17-9F43-D57C1B5EFAF3}"/>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0" name="Picture 9" descr="A duck swimming in water&#10;&#10;Description automatically generated with low confidence">
            <a:extLst>
              <a:ext uri="{FF2B5EF4-FFF2-40B4-BE49-F238E27FC236}">
                <a16:creationId xmlns:a16="http://schemas.microsoft.com/office/drawing/2014/main" id="{ADC69317-EF82-4791-B3AE-7128DF29F38F}"/>
              </a:ext>
            </a:extLst>
          </p:cNvPr>
          <p:cNvPicPr>
            <a:picLocks noChangeAspect="1"/>
          </p:cNvPicPr>
          <p:nvPr/>
        </p:nvPicPr>
        <p:blipFill>
          <a:blip r:embed="rId5"/>
          <a:stretch>
            <a:fillRect/>
          </a:stretch>
        </p:blipFill>
        <p:spPr>
          <a:xfrm>
            <a:off x="337896" y="2027062"/>
            <a:ext cx="4671909" cy="3154537"/>
          </a:xfrm>
          <a:prstGeom prst="rect">
            <a:avLst/>
          </a:prstGeom>
        </p:spPr>
      </p:pic>
    </p:spTree>
    <p:extLst>
      <p:ext uri="{BB962C8B-B14F-4D97-AF65-F5344CB8AC3E}">
        <p14:creationId xmlns:p14="http://schemas.microsoft.com/office/powerpoint/2010/main" val="1749182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3162" y="-7937"/>
            <a:ext cx="858837" cy="858837"/>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530ED4C8-CEDC-4A57-A21F-A42263F571B2}"/>
              </a:ext>
            </a:extLst>
          </p:cNvPr>
          <p:cNvSpPr txBox="1"/>
          <p:nvPr/>
        </p:nvSpPr>
        <p:spPr>
          <a:xfrm>
            <a:off x="5804452" y="687229"/>
            <a:ext cx="6254198" cy="5170646"/>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Blue-winged Teal</a:t>
            </a:r>
          </a:p>
          <a:p>
            <a:pPr algn="just"/>
            <a:endParaRPr lang="en-US" dirty="0">
              <a:latin typeface="Comic Sans MS" panose="030F0702030302020204" pitchFamily="66" charset="0"/>
            </a:endParaRPr>
          </a:p>
          <a:p>
            <a:pPr algn="just"/>
            <a:r>
              <a:rPr lang="en-US" sz="2000" dirty="0">
                <a:latin typeface="Comic Sans MS" panose="030F0702030302020204" pitchFamily="66" charset="0"/>
              </a:rPr>
              <a:t>Blue-winged teals visit small freshwater lakes, swampy lakes, quiet rivers and small streams in open area. In winter it lives on </a:t>
            </a:r>
          </a:p>
          <a:p>
            <a:pPr algn="just"/>
            <a:r>
              <a:rPr lang="en-US" sz="2000" dirty="0">
                <a:latin typeface="Comic Sans MS" panose="030F0702030302020204" pitchFamily="66" charset="0"/>
              </a:rPr>
              <a:t>large shallow water surfaces, including marshes and rice fields, salt and brackish waters and swamps. </a:t>
            </a:r>
          </a:p>
          <a:p>
            <a:pPr algn="just"/>
            <a:endParaRPr lang="en-US" sz="2000" dirty="0">
              <a:latin typeface="Comic Sans MS" panose="030F0702030302020204" pitchFamily="66" charset="0"/>
            </a:endParaRPr>
          </a:p>
          <a:p>
            <a:pPr algn="just"/>
            <a:r>
              <a:rPr lang="en-US" sz="2000" dirty="0">
                <a:latin typeface="Comic Sans MS" panose="030F0702030302020204" pitchFamily="66" charset="0"/>
              </a:rPr>
              <a:t>The blue-winged teal forages at water surface by dabbling into the shallow vegetation. Sometimes, it plunges the head into the water while it topples its body with the tail above the surface. It is rarely submerged under water and dives very occasionally. It often feeds at night and can be found in flocks of up to 30-40 birds.</a:t>
            </a:r>
            <a:endParaRPr lang="en-GB" sz="2000" dirty="0">
              <a:latin typeface="Comic Sans MS" panose="030F0702030302020204" pitchFamily="66" charset="0"/>
            </a:endParaRPr>
          </a:p>
        </p:txBody>
      </p:sp>
      <p:sp>
        <p:nvSpPr>
          <p:cNvPr id="8" name="TextBox 7">
            <a:hlinkClick r:id="rId4" action="ppaction://hlinksldjump"/>
            <a:extLst>
              <a:ext uri="{FF2B5EF4-FFF2-40B4-BE49-F238E27FC236}">
                <a16:creationId xmlns:a16="http://schemas.microsoft.com/office/drawing/2014/main" id="{0EBD2E56-63D5-4CEF-AC99-4F6D679BAF50}"/>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0" name="Picture 9" descr="A couple ducks in the water&#10;&#10;Description automatically generated with low confidence">
            <a:extLst>
              <a:ext uri="{FF2B5EF4-FFF2-40B4-BE49-F238E27FC236}">
                <a16:creationId xmlns:a16="http://schemas.microsoft.com/office/drawing/2014/main" id="{B7318CEF-5C84-4514-9C6A-79B2CDEEDB1C}"/>
              </a:ext>
            </a:extLst>
          </p:cNvPr>
          <p:cNvPicPr>
            <a:picLocks noChangeAspect="1"/>
          </p:cNvPicPr>
          <p:nvPr/>
        </p:nvPicPr>
        <p:blipFill>
          <a:blip r:embed="rId5"/>
          <a:stretch>
            <a:fillRect/>
          </a:stretch>
        </p:blipFill>
        <p:spPr>
          <a:xfrm>
            <a:off x="133350" y="2485131"/>
            <a:ext cx="5495795" cy="2351912"/>
          </a:xfrm>
          <a:prstGeom prst="rect">
            <a:avLst/>
          </a:prstGeom>
        </p:spPr>
      </p:pic>
    </p:spTree>
    <p:extLst>
      <p:ext uri="{BB962C8B-B14F-4D97-AF65-F5344CB8AC3E}">
        <p14:creationId xmlns:p14="http://schemas.microsoft.com/office/powerpoint/2010/main" val="3403219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6708-8D8F-A34D-ACA5-CAD2CB4BBAFE}"/>
              </a:ext>
            </a:extLst>
          </p:cNvPr>
          <p:cNvSpPr>
            <a:spLocks noGrp="1"/>
          </p:cNvSpPr>
          <p:nvPr>
            <p:ph type="title"/>
          </p:nvPr>
        </p:nvSpPr>
        <p:spPr>
          <a:xfrm>
            <a:off x="133350" y="207962"/>
            <a:ext cx="11925300" cy="587375"/>
          </a:xfrm>
        </p:spPr>
        <p:txBody>
          <a:bodyPr>
            <a:normAutofit/>
          </a:bodyPr>
          <a:lstStyle/>
          <a:p>
            <a:pPr algn="ctr"/>
            <a:r>
              <a:rPr lang="en-GB" sz="3200" b="1" dirty="0">
                <a:solidFill>
                  <a:srgbClr val="1F6F41"/>
                </a:solidFill>
                <a:latin typeface="Comic Sans MS" panose="030F0702030302020204" pitchFamily="66" charset="0"/>
              </a:rPr>
              <a:t>Walking to Station 7</a:t>
            </a:r>
          </a:p>
        </p:txBody>
      </p:sp>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5" name="Picture 4">
            <a:extLst>
              <a:ext uri="{FF2B5EF4-FFF2-40B4-BE49-F238E27FC236}">
                <a16:creationId xmlns:a16="http://schemas.microsoft.com/office/drawing/2014/main" id="{1AB9B8B2-02A5-6844-8B48-DFEA54B42815}"/>
              </a:ext>
            </a:extLst>
          </p:cNvPr>
          <p:cNvPicPr>
            <a:picLocks noChangeAspect="1"/>
          </p:cNvPicPr>
          <p:nvPr/>
        </p:nvPicPr>
        <p:blipFill>
          <a:blip r:embed="rId2"/>
          <a:stretch>
            <a:fillRect/>
          </a:stretch>
        </p:blipFill>
        <p:spPr>
          <a:xfrm>
            <a:off x="11338668" y="-7937"/>
            <a:ext cx="853332" cy="853332"/>
          </a:xfrm>
          <a:prstGeom prst="rect">
            <a:avLst/>
          </a:prstGeom>
        </p:spPr>
      </p:pic>
      <p:sp>
        <p:nvSpPr>
          <p:cNvPr id="8" name="Content Placeholder 2">
            <a:extLst>
              <a:ext uri="{FF2B5EF4-FFF2-40B4-BE49-F238E27FC236}">
                <a16:creationId xmlns:a16="http://schemas.microsoft.com/office/drawing/2014/main" id="{AC902432-65DE-49DF-B9C9-19105D46F874}"/>
              </a:ext>
            </a:extLst>
          </p:cNvPr>
          <p:cNvSpPr txBox="1">
            <a:spLocks/>
          </p:cNvSpPr>
          <p:nvPr/>
        </p:nvSpPr>
        <p:spPr>
          <a:xfrm>
            <a:off x="212034" y="964233"/>
            <a:ext cx="11794435" cy="1036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rgbClr val="1F6F41"/>
                </a:solidFill>
                <a:latin typeface="Comic Sans MS" panose="030F0702030302020204" pitchFamily="66" charset="0"/>
              </a:rPr>
              <a:t>Activity: </a:t>
            </a:r>
            <a:r>
              <a:rPr lang="en-GB" sz="2000" dirty="0">
                <a:latin typeface="Comic Sans MS" panose="030F0702030302020204" pitchFamily="66" charset="0"/>
              </a:rPr>
              <a:t>On your walk to Station 7, see if you can spot any of these plants. Click on the pictures to find out more about each one.</a:t>
            </a:r>
          </a:p>
        </p:txBody>
      </p:sp>
      <p:sp>
        <p:nvSpPr>
          <p:cNvPr id="9" name="Thought Bubble: Cloud 8">
            <a:extLst>
              <a:ext uri="{FF2B5EF4-FFF2-40B4-BE49-F238E27FC236}">
                <a16:creationId xmlns:a16="http://schemas.microsoft.com/office/drawing/2014/main" id="{B7B062D0-728B-4A88-9AC0-109FC684EE2B}"/>
              </a:ext>
            </a:extLst>
          </p:cNvPr>
          <p:cNvSpPr/>
          <p:nvPr/>
        </p:nvSpPr>
        <p:spPr>
          <a:xfrm>
            <a:off x="3008884" y="1371680"/>
            <a:ext cx="8831747" cy="5114763"/>
          </a:xfrm>
          <a:prstGeom prst="cloudCallout">
            <a:avLst>
              <a:gd name="adj1" fmla="val 50057"/>
              <a:gd name="adj2" fmla="val 34450"/>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1F6F41"/>
                </a:solidFill>
                <a:latin typeface="Comic Sans MS" panose="030F0702030302020204" pitchFamily="66" charset="0"/>
              </a:rPr>
              <a:t>Activity:</a:t>
            </a:r>
            <a:r>
              <a:rPr lang="en-US" i="1" dirty="0">
                <a:solidFill>
                  <a:srgbClr val="00B050"/>
                </a:solidFill>
                <a:latin typeface="Comic Sans MS" panose="030F0702030302020204" pitchFamily="66" charset="0"/>
              </a:rPr>
              <a:t> </a:t>
            </a:r>
            <a:r>
              <a:rPr lang="en-US" i="1" dirty="0">
                <a:solidFill>
                  <a:schemeClr val="tx1"/>
                </a:solidFill>
                <a:latin typeface="Comic Sans MS" panose="030F0702030302020204" pitchFamily="66" charset="0"/>
              </a:rPr>
              <a:t>Every so often, stop and have your child choose a sense. See how many different sounds they can hear: wind in the treetops, birds, insects, traffic, people and animals. Experience various feelings: wind on your skin, sun on your back. Remind them that we cannot always use taste, but we can imagine what the jam from berries would taste like. You can get children to wipe their fingers on a leaf near the ocean and taste the salt vs a leaf further in the park with (fresh water) morning dew on it. </a:t>
            </a:r>
            <a:endParaRPr lang="en-GB" i="1" dirty="0">
              <a:solidFill>
                <a:schemeClr val="tx1"/>
              </a:solidFill>
              <a:latin typeface="Comic Sans MS" panose="030F0702030302020204" pitchFamily="66" charset="0"/>
            </a:endParaRPr>
          </a:p>
        </p:txBody>
      </p:sp>
      <p:sp>
        <p:nvSpPr>
          <p:cNvPr id="10" name="TextBox 9">
            <a:hlinkClick r:id="rId3" action="ppaction://hlinksldjump"/>
            <a:extLst>
              <a:ext uri="{FF2B5EF4-FFF2-40B4-BE49-F238E27FC236}">
                <a16:creationId xmlns:a16="http://schemas.microsoft.com/office/drawing/2014/main" id="{83610733-1308-45A7-AD5D-C52714F38E08}"/>
              </a:ext>
            </a:extLst>
          </p:cNvPr>
          <p:cNvSpPr txBox="1"/>
          <p:nvPr/>
        </p:nvSpPr>
        <p:spPr>
          <a:xfrm>
            <a:off x="10022372" y="6031276"/>
            <a:ext cx="2056672"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Click here for Station 7</a:t>
            </a:r>
          </a:p>
        </p:txBody>
      </p:sp>
      <p:pic>
        <p:nvPicPr>
          <p:cNvPr id="12" name="Picture 11" descr="A picture containing grass, outdoor, plant&#10;&#10;Description automatically generated">
            <a:hlinkClick r:id="rId4" action="ppaction://hlinksldjump"/>
            <a:extLst>
              <a:ext uri="{FF2B5EF4-FFF2-40B4-BE49-F238E27FC236}">
                <a16:creationId xmlns:a16="http://schemas.microsoft.com/office/drawing/2014/main" id="{F2295D95-9C8B-41E7-903B-EB7DB6E75ECD}"/>
              </a:ext>
            </a:extLst>
          </p:cNvPr>
          <p:cNvPicPr>
            <a:picLocks noChangeAspect="1"/>
          </p:cNvPicPr>
          <p:nvPr/>
        </p:nvPicPr>
        <p:blipFill>
          <a:blip r:embed="rId5"/>
          <a:stretch>
            <a:fillRect/>
          </a:stretch>
        </p:blipFill>
        <p:spPr>
          <a:xfrm>
            <a:off x="212034" y="1916078"/>
            <a:ext cx="2578832" cy="1865538"/>
          </a:xfrm>
          <a:prstGeom prst="rect">
            <a:avLst/>
          </a:prstGeom>
        </p:spPr>
      </p:pic>
      <p:pic>
        <p:nvPicPr>
          <p:cNvPr id="14" name="Picture 13" descr="A close up of a plant&#10;&#10;Description automatically generated with low confidence">
            <a:hlinkClick r:id="rId6" action="ppaction://hlinksldjump"/>
            <a:extLst>
              <a:ext uri="{FF2B5EF4-FFF2-40B4-BE49-F238E27FC236}">
                <a16:creationId xmlns:a16="http://schemas.microsoft.com/office/drawing/2014/main" id="{6DFE8BEE-9CB9-4C19-B89E-C1115DDAB59D}"/>
              </a:ext>
            </a:extLst>
          </p:cNvPr>
          <p:cNvPicPr>
            <a:picLocks noChangeAspect="1"/>
          </p:cNvPicPr>
          <p:nvPr/>
        </p:nvPicPr>
        <p:blipFill>
          <a:blip r:embed="rId7"/>
          <a:stretch>
            <a:fillRect/>
          </a:stretch>
        </p:blipFill>
        <p:spPr>
          <a:xfrm>
            <a:off x="650985" y="3929062"/>
            <a:ext cx="2139881" cy="2523963"/>
          </a:xfrm>
          <a:prstGeom prst="rect">
            <a:avLst/>
          </a:prstGeom>
        </p:spPr>
      </p:pic>
    </p:spTree>
    <p:extLst>
      <p:ext uri="{BB962C8B-B14F-4D97-AF65-F5344CB8AC3E}">
        <p14:creationId xmlns:p14="http://schemas.microsoft.com/office/powerpoint/2010/main" val="1986063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5"/>
            <a:ext cx="11925300" cy="5857875"/>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9065" y="37722"/>
            <a:ext cx="813178" cy="813178"/>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8" name="TextBox 7">
            <a:extLst>
              <a:ext uri="{FF2B5EF4-FFF2-40B4-BE49-F238E27FC236}">
                <a16:creationId xmlns:a16="http://schemas.microsoft.com/office/drawing/2014/main" id="{6B77F5EF-E588-4839-81E8-718D89994923}"/>
              </a:ext>
            </a:extLst>
          </p:cNvPr>
          <p:cNvSpPr txBox="1"/>
          <p:nvPr/>
        </p:nvSpPr>
        <p:spPr>
          <a:xfrm>
            <a:off x="5865916" y="1920895"/>
            <a:ext cx="5473149" cy="3016210"/>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Natal Plum</a:t>
            </a:r>
          </a:p>
          <a:p>
            <a:pPr algn="just"/>
            <a:endParaRPr lang="en-US" dirty="0">
              <a:latin typeface="Comic Sans MS" panose="030F0702030302020204" pitchFamily="66" charset="0"/>
            </a:endParaRPr>
          </a:p>
          <a:p>
            <a:pPr algn="just"/>
            <a:r>
              <a:rPr lang="en-US" sz="2000" dirty="0">
                <a:latin typeface="Comic Sans MS" panose="030F0702030302020204" pitchFamily="66" charset="0"/>
              </a:rPr>
              <a:t>Along the path we will also encounter the Natal Plum. This plant bears a fruit that’s edible when it matures to a deep red color; the rest of the plant is poisonous. Around the island, it grows densely and commonly used as hedges as the sharp, thorny branches make an impenetrable barrier. </a:t>
            </a:r>
            <a:endParaRPr lang="en-GB" sz="2000" dirty="0">
              <a:latin typeface="Comic Sans MS" panose="030F0702030302020204" pitchFamily="66" charset="0"/>
            </a:endParaRPr>
          </a:p>
        </p:txBody>
      </p:sp>
      <p:sp>
        <p:nvSpPr>
          <p:cNvPr id="9" name="TextBox 8">
            <a:hlinkClick r:id="rId4" action="ppaction://hlinksldjump"/>
            <a:extLst>
              <a:ext uri="{FF2B5EF4-FFF2-40B4-BE49-F238E27FC236}">
                <a16:creationId xmlns:a16="http://schemas.microsoft.com/office/drawing/2014/main" id="{D94008F1-C32B-4544-9B15-59DEA5F358BA}"/>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1" name="Picture 10" descr="A picture containing grass, outdoor, plant&#10;&#10;Description automatically generated">
            <a:extLst>
              <a:ext uri="{FF2B5EF4-FFF2-40B4-BE49-F238E27FC236}">
                <a16:creationId xmlns:a16="http://schemas.microsoft.com/office/drawing/2014/main" id="{E5AE39E5-3415-4D39-837B-BE7F3C52E75F}"/>
              </a:ext>
            </a:extLst>
          </p:cNvPr>
          <p:cNvPicPr>
            <a:picLocks noChangeAspect="1"/>
          </p:cNvPicPr>
          <p:nvPr/>
        </p:nvPicPr>
        <p:blipFill>
          <a:blip r:embed="rId5"/>
          <a:stretch>
            <a:fillRect/>
          </a:stretch>
        </p:blipFill>
        <p:spPr>
          <a:xfrm>
            <a:off x="416572" y="1885397"/>
            <a:ext cx="4863245" cy="3518092"/>
          </a:xfrm>
          <a:prstGeom prst="rect">
            <a:avLst/>
          </a:prstGeom>
        </p:spPr>
      </p:pic>
    </p:spTree>
    <p:extLst>
      <p:ext uri="{BB962C8B-B14F-4D97-AF65-F5344CB8AC3E}">
        <p14:creationId xmlns:p14="http://schemas.microsoft.com/office/powerpoint/2010/main" val="1642098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6"/>
            <a:ext cx="11925300" cy="4499382"/>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9065" y="37722"/>
            <a:ext cx="813178" cy="813178"/>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8" name="TextBox 7">
            <a:extLst>
              <a:ext uri="{FF2B5EF4-FFF2-40B4-BE49-F238E27FC236}">
                <a16:creationId xmlns:a16="http://schemas.microsoft.com/office/drawing/2014/main" id="{B99F8764-0B5E-4B2A-8D8E-3DB0344467AE}"/>
              </a:ext>
            </a:extLst>
          </p:cNvPr>
          <p:cNvSpPr txBox="1"/>
          <p:nvPr/>
        </p:nvSpPr>
        <p:spPr>
          <a:xfrm>
            <a:off x="4757530" y="1690062"/>
            <a:ext cx="6851374" cy="3600986"/>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Maiden-Hair Fern</a:t>
            </a:r>
          </a:p>
          <a:p>
            <a:endParaRPr lang="en-US" dirty="0">
              <a:latin typeface="Comic Sans MS" panose="030F0702030302020204" pitchFamily="66" charset="0"/>
            </a:endParaRPr>
          </a:p>
          <a:p>
            <a:pPr algn="just"/>
            <a:r>
              <a:rPr lang="en-US" sz="2000" dirty="0">
                <a:latin typeface="Comic Sans MS" panose="030F0702030302020204" pitchFamily="66" charset="0"/>
              </a:rPr>
              <a:t>If you look carefully to your left on the shaded rock face, you will find the delicate, endemic Maiden-Hair Fern. Usually, it can be seen growing out of walls and at cave mouths and in most damp, shaded rocks and cliffs. It can vary greatly in size depending on how good the growing conditions are. Instead of flowers and seeds, all ferns produce spores, which can look like black spots on the back of these leaves.</a:t>
            </a:r>
          </a:p>
          <a:p>
            <a:endParaRPr lang="en-US" dirty="0">
              <a:latin typeface="Comic Sans MS" panose="030F0702030302020204" pitchFamily="66" charset="0"/>
            </a:endParaRPr>
          </a:p>
        </p:txBody>
      </p:sp>
      <p:sp>
        <p:nvSpPr>
          <p:cNvPr id="9" name="TextBox 8">
            <a:hlinkClick r:id="rId4" action="ppaction://hlinksldjump"/>
            <a:extLst>
              <a:ext uri="{FF2B5EF4-FFF2-40B4-BE49-F238E27FC236}">
                <a16:creationId xmlns:a16="http://schemas.microsoft.com/office/drawing/2014/main" id="{3E8F4DBC-877E-405C-9922-6C049258DE76}"/>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1" name="Picture 10" descr="A close up of a plant&#10;&#10;Description automatically generated with low confidence">
            <a:extLst>
              <a:ext uri="{FF2B5EF4-FFF2-40B4-BE49-F238E27FC236}">
                <a16:creationId xmlns:a16="http://schemas.microsoft.com/office/drawing/2014/main" id="{564917F9-DC3E-466E-A5EE-AD32DEFB934E}"/>
              </a:ext>
            </a:extLst>
          </p:cNvPr>
          <p:cNvPicPr>
            <a:picLocks noChangeAspect="1"/>
          </p:cNvPicPr>
          <p:nvPr/>
        </p:nvPicPr>
        <p:blipFill>
          <a:blip r:embed="rId5"/>
          <a:stretch>
            <a:fillRect/>
          </a:stretch>
        </p:blipFill>
        <p:spPr>
          <a:xfrm>
            <a:off x="583096" y="1334676"/>
            <a:ext cx="3906734" cy="4607944"/>
          </a:xfrm>
          <a:prstGeom prst="rect">
            <a:avLst/>
          </a:prstGeom>
        </p:spPr>
      </p:pic>
    </p:spTree>
    <p:extLst>
      <p:ext uri="{BB962C8B-B14F-4D97-AF65-F5344CB8AC3E}">
        <p14:creationId xmlns:p14="http://schemas.microsoft.com/office/powerpoint/2010/main" val="3832408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6708-8D8F-A34D-ACA5-CAD2CB4BBAFE}"/>
              </a:ext>
            </a:extLst>
          </p:cNvPr>
          <p:cNvSpPr>
            <a:spLocks noGrp="1"/>
          </p:cNvSpPr>
          <p:nvPr>
            <p:ph type="title"/>
          </p:nvPr>
        </p:nvSpPr>
        <p:spPr>
          <a:xfrm>
            <a:off x="-364973" y="153193"/>
            <a:ext cx="11925300" cy="587375"/>
          </a:xfrm>
        </p:spPr>
        <p:txBody>
          <a:bodyPr>
            <a:normAutofit/>
          </a:bodyPr>
          <a:lstStyle/>
          <a:p>
            <a:pPr algn="ctr"/>
            <a:r>
              <a:rPr lang="en-GB" sz="3100" b="1" dirty="0">
                <a:solidFill>
                  <a:srgbClr val="1F6F41"/>
                </a:solidFill>
                <a:latin typeface="Comic Sans MS" panose="030F0702030302020204" pitchFamily="66" charset="0"/>
              </a:rPr>
              <a:t>STATION 7 – THE CHECKERBOARD AND ROCKY SHORE</a:t>
            </a:r>
          </a:p>
        </p:txBody>
      </p:sp>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6"/>
            <a:ext cx="11263520" cy="1569660"/>
          </a:xfrm>
        </p:spPr>
        <p:txBody>
          <a:bodyPr/>
          <a:lstStyle/>
          <a:p>
            <a:pPr algn="just"/>
            <a:endParaRPr lang="en-BM" dirty="0"/>
          </a:p>
          <a:p>
            <a:pPr marL="0" indent="0" algn="just">
              <a:buNone/>
            </a:pPr>
            <a:endParaRPr lang="en-GB" dirty="0"/>
          </a:p>
        </p:txBody>
      </p:sp>
      <p:sp>
        <p:nvSpPr>
          <p:cNvPr id="7" name="TextBox 6">
            <a:extLst>
              <a:ext uri="{FF2B5EF4-FFF2-40B4-BE49-F238E27FC236}">
                <a16:creationId xmlns:a16="http://schemas.microsoft.com/office/drawing/2014/main" id="{620F6324-3408-4B4A-B1C1-11BC1FA97A84}"/>
              </a:ext>
            </a:extLst>
          </p:cNvPr>
          <p:cNvSpPr txBox="1"/>
          <p:nvPr/>
        </p:nvSpPr>
        <p:spPr>
          <a:xfrm>
            <a:off x="133350" y="941675"/>
            <a:ext cx="11753850" cy="1631216"/>
          </a:xfrm>
          <a:prstGeom prst="rect">
            <a:avLst/>
          </a:prstGeom>
          <a:noFill/>
        </p:spPr>
        <p:txBody>
          <a:bodyPr wrap="square" rtlCol="0">
            <a:spAutoFit/>
          </a:bodyPr>
          <a:lstStyle/>
          <a:p>
            <a:pPr algn="just"/>
            <a:r>
              <a:rPr lang="en-GB" sz="2000" b="1" dirty="0">
                <a:solidFill>
                  <a:srgbClr val="1F6F41"/>
                </a:solidFill>
                <a:latin typeface="Comic Sans MS" panose="030F0702030302020204" pitchFamily="66" charset="0"/>
              </a:rPr>
              <a:t>Activity: </a:t>
            </a:r>
            <a:r>
              <a:rPr lang="en-GB" sz="2000" dirty="0">
                <a:latin typeface="Comic Sans MS" panose="030F0702030302020204" pitchFamily="66" charset="0"/>
              </a:rPr>
              <a:t>Before you watch the video, how do you think the checkboard was formed?</a:t>
            </a:r>
          </a:p>
          <a:p>
            <a:pPr algn="just"/>
            <a:endParaRPr lang="en-GB" sz="2000" dirty="0">
              <a:latin typeface="Comic Sans MS" panose="030F0702030302020204" pitchFamily="66" charset="0"/>
            </a:endParaRPr>
          </a:p>
          <a:p>
            <a:pPr algn="just"/>
            <a:r>
              <a:rPr lang="en-GB" sz="2000" dirty="0">
                <a:latin typeface="Comic Sans MS" panose="030F0702030302020204" pitchFamily="66" charset="0"/>
              </a:rPr>
              <a:t>Once you have an idea, watch Dr Robbie Smith, who is the Curator at Bermuda Aquarium Museum and Zoo, talking about why the checkboard formation is such a special place and what it can tell us about Bermuda’s ancient past. </a:t>
            </a:r>
            <a:r>
              <a:rPr lang="en-GB" sz="2000" b="1" dirty="0">
                <a:solidFill>
                  <a:srgbClr val="0707B9"/>
                </a:solidFill>
                <a:latin typeface="Comic Sans MS" panose="030F0702030302020204" pitchFamily="66" charset="0"/>
                <a:hlinkClick r:id="rId2"/>
              </a:rPr>
              <a:t>CLICK HERE FOR VIDEO</a:t>
            </a:r>
            <a:r>
              <a:rPr lang="en-GB" sz="2000" dirty="0">
                <a:solidFill>
                  <a:srgbClr val="0707B9"/>
                </a:solidFill>
                <a:latin typeface="Comic Sans MS" panose="030F0702030302020204" pitchFamily="66" charset="0"/>
              </a:rPr>
              <a:t>.</a:t>
            </a:r>
          </a:p>
        </p:txBody>
      </p:sp>
      <p:pic>
        <p:nvPicPr>
          <p:cNvPr id="8" name="Picture 7">
            <a:extLst>
              <a:ext uri="{FF2B5EF4-FFF2-40B4-BE49-F238E27FC236}">
                <a16:creationId xmlns:a16="http://schemas.microsoft.com/office/drawing/2014/main" id="{8DC1E040-A578-7140-BAC5-97197D1DFBF0}"/>
              </a:ext>
            </a:extLst>
          </p:cNvPr>
          <p:cNvPicPr>
            <a:picLocks noChangeAspect="1"/>
          </p:cNvPicPr>
          <p:nvPr/>
        </p:nvPicPr>
        <p:blipFill>
          <a:blip r:embed="rId3"/>
          <a:stretch>
            <a:fillRect/>
          </a:stretch>
        </p:blipFill>
        <p:spPr>
          <a:xfrm>
            <a:off x="11282362" y="-7937"/>
            <a:ext cx="909637" cy="909637"/>
          </a:xfrm>
          <a:prstGeom prst="rect">
            <a:avLst/>
          </a:prstGeom>
        </p:spPr>
      </p:pic>
      <p:sp>
        <p:nvSpPr>
          <p:cNvPr id="4" name="TextBox 3">
            <a:extLst>
              <a:ext uri="{FF2B5EF4-FFF2-40B4-BE49-F238E27FC236}">
                <a16:creationId xmlns:a16="http://schemas.microsoft.com/office/drawing/2014/main" id="{431CB659-1278-4181-AD5F-648FDE3FF18C}"/>
              </a:ext>
            </a:extLst>
          </p:cNvPr>
          <p:cNvSpPr txBox="1"/>
          <p:nvPr/>
        </p:nvSpPr>
        <p:spPr>
          <a:xfrm>
            <a:off x="5959232" y="3469503"/>
            <a:ext cx="5777948" cy="1785104"/>
          </a:xfrm>
          <a:prstGeom prst="rect">
            <a:avLst/>
          </a:prstGeom>
          <a:solidFill>
            <a:schemeClr val="accent6">
              <a:lumMod val="20000"/>
              <a:lumOff val="80000"/>
            </a:schemeClr>
          </a:solidFill>
          <a:ln>
            <a:solidFill>
              <a:schemeClr val="accent6">
                <a:lumMod val="50000"/>
              </a:schemeClr>
            </a:solidFill>
          </a:ln>
        </p:spPr>
        <p:txBody>
          <a:bodyPr wrap="square" rtlCol="0">
            <a:spAutoFit/>
          </a:bodyPr>
          <a:lstStyle/>
          <a:p>
            <a:pPr algn="ctr"/>
            <a:r>
              <a:rPr lang="en-GB" sz="2000" b="1" dirty="0">
                <a:latin typeface="Comic Sans MS" panose="030F0702030302020204" pitchFamily="66" charset="0"/>
              </a:rPr>
              <a:t>Check for Understanding:</a:t>
            </a:r>
          </a:p>
          <a:p>
            <a:endParaRPr lang="en-GB" dirty="0">
              <a:latin typeface="Comic Sans MS" panose="030F0702030302020204" pitchFamily="66" charset="0"/>
            </a:endParaRPr>
          </a:p>
          <a:p>
            <a:pPr algn="just"/>
            <a:r>
              <a:rPr lang="en-US" dirty="0">
                <a:latin typeface="Comic Sans MS" panose="030F0702030302020204" pitchFamily="66" charset="0"/>
              </a:rPr>
              <a:t>The checkerboard formation was formed through erosion along the lines of weakness, or joints, in a very hard layer of Belmont marine limestone. </a:t>
            </a:r>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10" name="TextBox 9">
            <a:hlinkClick r:id="" action="ppaction://hlinkshowjump?jump=nextslide"/>
            <a:extLst>
              <a:ext uri="{FF2B5EF4-FFF2-40B4-BE49-F238E27FC236}">
                <a16:creationId xmlns:a16="http://schemas.microsoft.com/office/drawing/2014/main" id="{3DEBC1E2-0E21-43E9-A719-75FB907EBC23}"/>
              </a:ext>
            </a:extLst>
          </p:cNvPr>
          <p:cNvSpPr txBox="1"/>
          <p:nvPr/>
        </p:nvSpPr>
        <p:spPr>
          <a:xfrm>
            <a:off x="10111409" y="6278366"/>
            <a:ext cx="1947241"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Next slide</a:t>
            </a:r>
          </a:p>
        </p:txBody>
      </p:sp>
      <p:pic>
        <p:nvPicPr>
          <p:cNvPr id="6" name="Picture 5" descr="A picture containing text, rock&#10;&#10;Description automatically generated">
            <a:extLst>
              <a:ext uri="{FF2B5EF4-FFF2-40B4-BE49-F238E27FC236}">
                <a16:creationId xmlns:a16="http://schemas.microsoft.com/office/drawing/2014/main" id="{82B903E4-788D-4928-A725-89174FDEA7C2}"/>
              </a:ext>
            </a:extLst>
          </p:cNvPr>
          <p:cNvPicPr>
            <a:picLocks noChangeAspect="1"/>
          </p:cNvPicPr>
          <p:nvPr/>
        </p:nvPicPr>
        <p:blipFill>
          <a:blip r:embed="rId4"/>
          <a:stretch>
            <a:fillRect/>
          </a:stretch>
        </p:blipFill>
        <p:spPr>
          <a:xfrm>
            <a:off x="454820" y="2657673"/>
            <a:ext cx="5142857" cy="3876190"/>
          </a:xfrm>
          <a:prstGeom prst="rect">
            <a:avLst/>
          </a:prstGeom>
        </p:spPr>
      </p:pic>
    </p:spTree>
    <p:extLst>
      <p:ext uri="{BB962C8B-B14F-4D97-AF65-F5344CB8AC3E}">
        <p14:creationId xmlns:p14="http://schemas.microsoft.com/office/powerpoint/2010/main" val="1621418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6708-8D8F-A34D-ACA5-CAD2CB4BBAFE}"/>
              </a:ext>
            </a:extLst>
          </p:cNvPr>
          <p:cNvSpPr>
            <a:spLocks noGrp="1"/>
          </p:cNvSpPr>
          <p:nvPr>
            <p:ph type="title"/>
          </p:nvPr>
        </p:nvSpPr>
        <p:spPr>
          <a:xfrm>
            <a:off x="2212805" y="488468"/>
            <a:ext cx="7994650" cy="587375"/>
          </a:xfrm>
        </p:spPr>
        <p:txBody>
          <a:bodyPr>
            <a:normAutofit/>
          </a:bodyPr>
          <a:lstStyle/>
          <a:p>
            <a:pPr algn="ctr"/>
            <a:r>
              <a:rPr lang="en-GB" sz="3200" b="1" dirty="0">
                <a:solidFill>
                  <a:srgbClr val="1F6F41"/>
                </a:solidFill>
                <a:latin typeface="Comic Sans MS" panose="030F0702030302020204" pitchFamily="66" charset="0"/>
              </a:rPr>
              <a:t>Walk to Station 8</a:t>
            </a:r>
          </a:p>
        </p:txBody>
      </p:sp>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6"/>
            <a:ext cx="11925300" cy="3465858"/>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3"/>
          <a:stretch>
            <a:fillRect/>
          </a:stretch>
        </p:blipFill>
        <p:spPr>
          <a:xfrm>
            <a:off x="11339065" y="37722"/>
            <a:ext cx="813178" cy="813178"/>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4"/>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B2833160-CB60-4F25-BBF5-C7F73B1BEADD}"/>
              </a:ext>
            </a:extLst>
          </p:cNvPr>
          <p:cNvSpPr txBox="1"/>
          <p:nvPr/>
        </p:nvSpPr>
        <p:spPr>
          <a:xfrm>
            <a:off x="268018" y="1418450"/>
            <a:ext cx="11884225" cy="707886"/>
          </a:xfrm>
          <a:prstGeom prst="rect">
            <a:avLst/>
          </a:prstGeom>
          <a:noFill/>
        </p:spPr>
        <p:txBody>
          <a:bodyPr wrap="square">
            <a:spAutoFit/>
          </a:bodyPr>
          <a:lstStyle/>
          <a:p>
            <a:pPr marL="0" indent="0">
              <a:buFont typeface="Arial" panose="020B0604020202020204" pitchFamily="34" charset="0"/>
              <a:buNone/>
            </a:pPr>
            <a:r>
              <a:rPr lang="en-GB" sz="2000" dirty="0">
                <a:solidFill>
                  <a:srgbClr val="1F6F41"/>
                </a:solidFill>
                <a:latin typeface="Comic Sans MS" panose="030F0702030302020204" pitchFamily="66" charset="0"/>
              </a:rPr>
              <a:t>Activity: </a:t>
            </a:r>
            <a:r>
              <a:rPr lang="en-GB" sz="2000" dirty="0">
                <a:latin typeface="Comic Sans MS" panose="030F0702030302020204" pitchFamily="66" charset="0"/>
              </a:rPr>
              <a:t>On your walk to Station 8, see if you can spot any of these plants and animals. Click on the pictures to find out more about each one.</a:t>
            </a:r>
          </a:p>
        </p:txBody>
      </p:sp>
      <p:sp>
        <p:nvSpPr>
          <p:cNvPr id="14" name="TextBox 13">
            <a:hlinkClick r:id="rId5" action="ppaction://hlinksldjump"/>
            <a:extLst>
              <a:ext uri="{FF2B5EF4-FFF2-40B4-BE49-F238E27FC236}">
                <a16:creationId xmlns:a16="http://schemas.microsoft.com/office/drawing/2014/main" id="{315A2E83-AB49-4FA3-9B87-59021D805B62}"/>
              </a:ext>
            </a:extLst>
          </p:cNvPr>
          <p:cNvSpPr txBox="1"/>
          <p:nvPr/>
        </p:nvSpPr>
        <p:spPr>
          <a:xfrm>
            <a:off x="10022372" y="6031276"/>
            <a:ext cx="2056672"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Click here for Station 8</a:t>
            </a:r>
          </a:p>
        </p:txBody>
      </p:sp>
      <p:pic>
        <p:nvPicPr>
          <p:cNvPr id="18" name="Picture 17" descr="A crab on a rock&#10;&#10;Description automatically generated with medium confidence">
            <a:hlinkClick r:id="rId6" action="ppaction://hlinksldjump"/>
            <a:extLst>
              <a:ext uri="{FF2B5EF4-FFF2-40B4-BE49-F238E27FC236}">
                <a16:creationId xmlns:a16="http://schemas.microsoft.com/office/drawing/2014/main" id="{5FDEA183-8A4E-4977-9EB7-4C122B69C514}"/>
              </a:ext>
            </a:extLst>
          </p:cNvPr>
          <p:cNvPicPr>
            <a:picLocks noChangeAspect="1"/>
          </p:cNvPicPr>
          <p:nvPr/>
        </p:nvPicPr>
        <p:blipFill>
          <a:blip r:embed="rId7"/>
          <a:stretch>
            <a:fillRect/>
          </a:stretch>
        </p:blipFill>
        <p:spPr>
          <a:xfrm>
            <a:off x="6030262" y="2778784"/>
            <a:ext cx="2530584" cy="2739069"/>
          </a:xfrm>
          <a:prstGeom prst="rect">
            <a:avLst/>
          </a:prstGeom>
        </p:spPr>
      </p:pic>
      <p:pic>
        <p:nvPicPr>
          <p:cNvPr id="20" name="Picture 19" descr="A picture containing outdoor, plant, green, vegetable&#10;&#10;Description automatically generated">
            <a:hlinkClick r:id="rId8" action="ppaction://hlinksldjump"/>
            <a:extLst>
              <a:ext uri="{FF2B5EF4-FFF2-40B4-BE49-F238E27FC236}">
                <a16:creationId xmlns:a16="http://schemas.microsoft.com/office/drawing/2014/main" id="{D6B4141A-D73B-484C-955F-4CFF92898CC1}"/>
              </a:ext>
            </a:extLst>
          </p:cNvPr>
          <p:cNvPicPr>
            <a:picLocks noChangeAspect="1"/>
          </p:cNvPicPr>
          <p:nvPr/>
        </p:nvPicPr>
        <p:blipFill>
          <a:blip r:embed="rId9"/>
          <a:stretch>
            <a:fillRect/>
          </a:stretch>
        </p:blipFill>
        <p:spPr>
          <a:xfrm>
            <a:off x="8719446" y="2789918"/>
            <a:ext cx="3221477" cy="2204577"/>
          </a:xfrm>
          <a:prstGeom prst="rect">
            <a:avLst/>
          </a:prstGeom>
        </p:spPr>
      </p:pic>
      <p:pic>
        <p:nvPicPr>
          <p:cNvPr id="22" name="Picture 21" descr="A close up of some leaves&#10;&#10;Description automatically generated with low confidence">
            <a:hlinkClick r:id="rId10" action="ppaction://hlinksldjump"/>
            <a:extLst>
              <a:ext uri="{FF2B5EF4-FFF2-40B4-BE49-F238E27FC236}">
                <a16:creationId xmlns:a16="http://schemas.microsoft.com/office/drawing/2014/main" id="{720DE17B-B159-4968-9D78-38E578280718}"/>
              </a:ext>
            </a:extLst>
          </p:cNvPr>
          <p:cNvPicPr>
            <a:picLocks noChangeAspect="1"/>
          </p:cNvPicPr>
          <p:nvPr/>
        </p:nvPicPr>
        <p:blipFill>
          <a:blip r:embed="rId11"/>
          <a:stretch>
            <a:fillRect/>
          </a:stretch>
        </p:blipFill>
        <p:spPr>
          <a:xfrm>
            <a:off x="2819345" y="2778784"/>
            <a:ext cx="3070233" cy="2101929"/>
          </a:xfrm>
          <a:prstGeom prst="rect">
            <a:avLst/>
          </a:prstGeom>
        </p:spPr>
      </p:pic>
      <p:pic>
        <p:nvPicPr>
          <p:cNvPr id="12" name="Picture 11">
            <a:hlinkClick r:id="rId12" action="ppaction://hlinksldjump"/>
            <a:extLst>
              <a:ext uri="{FF2B5EF4-FFF2-40B4-BE49-F238E27FC236}">
                <a16:creationId xmlns:a16="http://schemas.microsoft.com/office/drawing/2014/main" id="{4FE4B228-6789-0E47-A4F1-337C632000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4104" y="2799950"/>
            <a:ext cx="2496641" cy="3133040"/>
          </a:xfrm>
          <a:prstGeom prst="rect">
            <a:avLst/>
          </a:prstGeom>
          <a:ln w="38100">
            <a:solidFill>
              <a:schemeClr val="tx1"/>
            </a:solidFill>
          </a:ln>
        </p:spPr>
      </p:pic>
    </p:spTree>
    <p:extLst>
      <p:ext uri="{BB962C8B-B14F-4D97-AF65-F5344CB8AC3E}">
        <p14:creationId xmlns:p14="http://schemas.microsoft.com/office/powerpoint/2010/main" val="2915334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6"/>
            <a:ext cx="11925300" cy="4499382"/>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9065" y="37722"/>
            <a:ext cx="813178" cy="813178"/>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10" name="TextBox 9">
            <a:extLst>
              <a:ext uri="{FF2B5EF4-FFF2-40B4-BE49-F238E27FC236}">
                <a16:creationId xmlns:a16="http://schemas.microsoft.com/office/drawing/2014/main" id="{C85EF2F3-401A-4F2B-BF47-BF5CAA6F0B60}"/>
              </a:ext>
            </a:extLst>
          </p:cNvPr>
          <p:cNvSpPr txBox="1"/>
          <p:nvPr/>
        </p:nvSpPr>
        <p:spPr>
          <a:xfrm>
            <a:off x="5379968" y="2032420"/>
            <a:ext cx="6096000" cy="2400657"/>
          </a:xfrm>
          <a:prstGeom prst="rect">
            <a:avLst/>
          </a:prstGeom>
          <a:noFill/>
        </p:spPr>
        <p:txBody>
          <a:bodyPr wrap="square">
            <a:spAutoFit/>
          </a:bodyPr>
          <a:lstStyle/>
          <a:p>
            <a:pPr algn="ct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Beaded Periwinkles</a:t>
            </a:r>
          </a:p>
          <a:p>
            <a:pPr algn="just"/>
            <a:endParaRPr lang="en-US"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Keep a lookout for the tidal pools here which contain tiny snails called </a:t>
            </a:r>
            <a:r>
              <a:rPr lang="en-US" sz="2000" dirty="0">
                <a:latin typeface="Comic Sans MS" panose="030F0702030302020204" pitchFamily="66" charset="0"/>
                <a:ea typeface="Times New Roman" panose="02020603050405020304" pitchFamily="18" charset="0"/>
                <a:cs typeface="Times New Roman" panose="02020603050405020304" pitchFamily="18" charset="0"/>
              </a:rPr>
              <a:t>b</a:t>
            </a:r>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eaded periwinkles. They can be hard to find since their </a:t>
            </a:r>
            <a:r>
              <a:rPr lang="en-US" sz="2000" dirty="0" err="1">
                <a:effectLst/>
                <a:latin typeface="Comic Sans MS" panose="030F0702030302020204" pitchFamily="66" charset="0"/>
                <a:ea typeface="Times New Roman" panose="02020603050405020304" pitchFamily="18" charset="0"/>
                <a:cs typeface="Times New Roman" panose="02020603050405020304" pitchFamily="18" charset="0"/>
              </a:rPr>
              <a:t>colour</a:t>
            </a:r>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 provides a camouflage to help them blend into their environment. </a:t>
            </a:r>
            <a:endParaRPr lang="en-GB" sz="2000" dirty="0">
              <a:effectLst/>
              <a:latin typeface="Comic Sans MS" panose="030F0702030302020204" pitchFamily="66" charset="0"/>
              <a:ea typeface="Times New Roman" panose="02020603050405020304" pitchFamily="18" charset="0"/>
            </a:endParaRPr>
          </a:p>
        </p:txBody>
      </p:sp>
      <p:sp>
        <p:nvSpPr>
          <p:cNvPr id="13" name="TextBox 12">
            <a:hlinkClick r:id="rId4" action="ppaction://hlinksldjump"/>
            <a:extLst>
              <a:ext uri="{FF2B5EF4-FFF2-40B4-BE49-F238E27FC236}">
                <a16:creationId xmlns:a16="http://schemas.microsoft.com/office/drawing/2014/main" id="{C946B7EC-BEE6-4232-A1F1-AB527E8C5647}"/>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8" name="Picture 7">
            <a:extLst>
              <a:ext uri="{FF2B5EF4-FFF2-40B4-BE49-F238E27FC236}">
                <a16:creationId xmlns:a16="http://schemas.microsoft.com/office/drawing/2014/main" id="{07B70520-D63C-2448-BF2C-ABC9B489E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032" y="1051512"/>
            <a:ext cx="4115796" cy="5164920"/>
          </a:xfrm>
          <a:prstGeom prst="rect">
            <a:avLst/>
          </a:prstGeom>
          <a:ln w="38100">
            <a:solidFill>
              <a:schemeClr val="tx1"/>
            </a:solidFill>
          </a:ln>
        </p:spPr>
      </p:pic>
    </p:spTree>
    <p:extLst>
      <p:ext uri="{BB962C8B-B14F-4D97-AF65-F5344CB8AC3E}">
        <p14:creationId xmlns:p14="http://schemas.microsoft.com/office/powerpoint/2010/main" val="3473440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6"/>
            <a:ext cx="11925300" cy="4499382"/>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9065" y="37722"/>
            <a:ext cx="813178" cy="813178"/>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4A05D84C-BD8A-47B7-AF91-19476D0D4550}"/>
              </a:ext>
            </a:extLst>
          </p:cNvPr>
          <p:cNvSpPr txBox="1"/>
          <p:nvPr/>
        </p:nvSpPr>
        <p:spPr>
          <a:xfrm>
            <a:off x="5334363" y="1459230"/>
            <a:ext cx="6411291" cy="3939540"/>
          </a:xfrm>
          <a:prstGeom prst="rect">
            <a:avLst/>
          </a:prstGeom>
          <a:noFill/>
        </p:spPr>
        <p:txBody>
          <a:bodyPr wrap="square">
            <a:spAutoFit/>
          </a:bodyPr>
          <a:lstStyle/>
          <a:p>
            <a:pPr algn="ct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Red Land Crab</a:t>
            </a:r>
          </a:p>
          <a:p>
            <a:pPr algn="just"/>
            <a:endParaRPr lang="en-US"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As you keep moving west, look for crab holes belonging to the red land crabs.  These crabs are nocturnal and live underground in order to minimize water loss. </a:t>
            </a:r>
          </a:p>
          <a:p>
            <a:pPr algn="just"/>
            <a:endParaRPr lang="en-US" sz="20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i="1" dirty="0">
                <a:solidFill>
                  <a:srgbClr val="1F6F41"/>
                </a:solidFill>
                <a:latin typeface="Comic Sans MS" panose="030F0702030302020204" pitchFamily="66" charset="0"/>
                <a:ea typeface="Times New Roman" panose="02020603050405020304" pitchFamily="18" charset="0"/>
                <a:cs typeface="Times New Roman" panose="02020603050405020304" pitchFamily="18" charset="0"/>
              </a:rPr>
              <a:t>Q: </a:t>
            </a:r>
            <a:r>
              <a:rPr lang="en-US" sz="2000" i="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Does anyone know what ‘nocturnal’ means?</a:t>
            </a:r>
            <a:r>
              <a:rPr lang="en-US" sz="2000"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 </a:t>
            </a:r>
          </a:p>
          <a:p>
            <a:pPr algn="just"/>
            <a:r>
              <a:rPr lang="en-US" sz="2000" i="1" dirty="0">
                <a:solidFill>
                  <a:srgbClr val="7030A0"/>
                </a:solidFill>
                <a:latin typeface="Comic Sans MS" panose="030F0702030302020204" pitchFamily="66" charset="0"/>
                <a:ea typeface="Times New Roman" panose="02020603050405020304" pitchFamily="18" charset="0"/>
                <a:cs typeface="Times New Roman" panose="02020603050405020304" pitchFamily="18" charset="0"/>
              </a:rPr>
              <a:t>A: Nocturnal means at active at night.</a:t>
            </a:r>
            <a:endParaRPr lang="en-GB" sz="2000" i="1" dirty="0">
              <a:solidFill>
                <a:srgbClr val="7030A0"/>
              </a:solidFill>
              <a:effectLst/>
              <a:latin typeface="Comic Sans MS" panose="030F0702030302020204" pitchFamily="66" charset="0"/>
              <a:ea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2000" dirty="0">
              <a:effectLst/>
              <a:latin typeface="Comic Sans MS" panose="030F0702030302020204" pitchFamily="66" charset="0"/>
              <a:ea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Look out for land hermit crabs which are being re-introduced in this area.</a:t>
            </a:r>
            <a:endParaRPr lang="en-GB" sz="2000" dirty="0">
              <a:effectLst/>
              <a:latin typeface="Comic Sans MS" panose="030F0702030302020204" pitchFamily="66" charset="0"/>
              <a:ea typeface="Times New Roman" panose="02020603050405020304" pitchFamily="18" charset="0"/>
            </a:endParaRPr>
          </a:p>
        </p:txBody>
      </p:sp>
      <p:sp>
        <p:nvSpPr>
          <p:cNvPr id="8" name="TextBox 7">
            <a:hlinkClick r:id="rId4" action="ppaction://hlinksldjump"/>
            <a:extLst>
              <a:ext uri="{FF2B5EF4-FFF2-40B4-BE49-F238E27FC236}">
                <a16:creationId xmlns:a16="http://schemas.microsoft.com/office/drawing/2014/main" id="{B16ADD4D-2906-4658-920E-B44282B396EB}"/>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0" name="Picture 9" descr="A crab on a rock&#10;&#10;Description automatically generated with medium confidence">
            <a:extLst>
              <a:ext uri="{FF2B5EF4-FFF2-40B4-BE49-F238E27FC236}">
                <a16:creationId xmlns:a16="http://schemas.microsoft.com/office/drawing/2014/main" id="{85AD5A6A-6EF1-4625-8AA1-878ABED754BA}"/>
              </a:ext>
            </a:extLst>
          </p:cNvPr>
          <p:cNvPicPr>
            <a:picLocks noChangeAspect="1"/>
          </p:cNvPicPr>
          <p:nvPr/>
        </p:nvPicPr>
        <p:blipFill>
          <a:blip r:embed="rId5"/>
          <a:stretch>
            <a:fillRect/>
          </a:stretch>
        </p:blipFill>
        <p:spPr>
          <a:xfrm>
            <a:off x="577757" y="1409671"/>
            <a:ext cx="3916405" cy="4239063"/>
          </a:xfrm>
          <a:prstGeom prst="rect">
            <a:avLst/>
          </a:prstGeom>
        </p:spPr>
      </p:pic>
    </p:spTree>
    <p:extLst>
      <p:ext uri="{BB962C8B-B14F-4D97-AF65-F5344CB8AC3E}">
        <p14:creationId xmlns:p14="http://schemas.microsoft.com/office/powerpoint/2010/main" val="1080848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6"/>
            <a:ext cx="11925300" cy="4499382"/>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9065" y="37722"/>
            <a:ext cx="813178" cy="813178"/>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7" name="TextBox 6">
            <a:extLst>
              <a:ext uri="{FF2B5EF4-FFF2-40B4-BE49-F238E27FC236}">
                <a16:creationId xmlns:a16="http://schemas.microsoft.com/office/drawing/2014/main" id="{6B29C9E4-65B5-4F6C-874B-E3524E4D7EF5}"/>
              </a:ext>
            </a:extLst>
          </p:cNvPr>
          <p:cNvSpPr txBox="1"/>
          <p:nvPr/>
        </p:nvSpPr>
        <p:spPr>
          <a:xfrm>
            <a:off x="5211805" y="1587823"/>
            <a:ext cx="6695026" cy="3323987"/>
          </a:xfrm>
          <a:prstGeom prst="rect">
            <a:avLst/>
          </a:prstGeom>
          <a:noFill/>
        </p:spPr>
        <p:txBody>
          <a:bodyPr wrap="square">
            <a:spAutoFit/>
          </a:bodyPr>
          <a:lstStyle/>
          <a:p>
            <a:pPr algn="ct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Fiddlewood Tree</a:t>
            </a:r>
          </a:p>
          <a:p>
            <a:pPr algn="just"/>
            <a:endParaRPr lang="en-US"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Further into the forested path, we can find a lot of Fiddlewood trees. The fiddlewood originally ranged from tropical America to Argentina and now is widely spread throughout the island. The leaves turn a golden-orange in early summer.</a:t>
            </a:r>
          </a:p>
          <a:p>
            <a:pPr algn="just"/>
            <a:endParaRPr lang="en-US" sz="2000" i="1"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i="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Q: Do you have any fiddlewood trees in your </a:t>
            </a:r>
            <a:r>
              <a:rPr lang="en-US" sz="2000" i="1" dirty="0" err="1">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neighbourhood</a:t>
            </a:r>
            <a:r>
              <a:rPr lang="en-US" sz="2000" i="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2000" i="1" dirty="0">
              <a:solidFill>
                <a:srgbClr val="1F6F41"/>
              </a:solidFill>
              <a:effectLst/>
              <a:latin typeface="Comic Sans MS" panose="030F0702030302020204" pitchFamily="66" charset="0"/>
              <a:ea typeface="Times New Roman" panose="02020603050405020304" pitchFamily="18" charset="0"/>
            </a:endParaRPr>
          </a:p>
        </p:txBody>
      </p:sp>
      <p:sp>
        <p:nvSpPr>
          <p:cNvPr id="8" name="TextBox 7">
            <a:hlinkClick r:id="rId4" action="ppaction://hlinksldjump"/>
            <a:extLst>
              <a:ext uri="{FF2B5EF4-FFF2-40B4-BE49-F238E27FC236}">
                <a16:creationId xmlns:a16="http://schemas.microsoft.com/office/drawing/2014/main" id="{A6C41E70-FA0A-4B30-BFA4-18AF5555B267}"/>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0" name="Picture 9" descr="A picture containing outdoor, plant, green, vegetable&#10;&#10;Description automatically generated">
            <a:extLst>
              <a:ext uri="{FF2B5EF4-FFF2-40B4-BE49-F238E27FC236}">
                <a16:creationId xmlns:a16="http://schemas.microsoft.com/office/drawing/2014/main" id="{EFB55C50-FA21-42F0-8103-50F70A1C4E02}"/>
              </a:ext>
            </a:extLst>
          </p:cNvPr>
          <p:cNvPicPr>
            <a:picLocks noChangeAspect="1"/>
          </p:cNvPicPr>
          <p:nvPr/>
        </p:nvPicPr>
        <p:blipFill>
          <a:blip r:embed="rId5"/>
          <a:stretch>
            <a:fillRect/>
          </a:stretch>
        </p:blipFill>
        <p:spPr>
          <a:xfrm>
            <a:off x="133350" y="1939159"/>
            <a:ext cx="4873628" cy="3335206"/>
          </a:xfrm>
          <a:prstGeom prst="rect">
            <a:avLst/>
          </a:prstGeom>
        </p:spPr>
      </p:pic>
    </p:spTree>
    <p:extLst>
      <p:ext uri="{BB962C8B-B14F-4D97-AF65-F5344CB8AC3E}">
        <p14:creationId xmlns:p14="http://schemas.microsoft.com/office/powerpoint/2010/main" val="2713561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ction="ppaction://hlinksldjump"/>
            <a:extLst>
              <a:ext uri="{FF2B5EF4-FFF2-40B4-BE49-F238E27FC236}">
                <a16:creationId xmlns:a16="http://schemas.microsoft.com/office/drawing/2014/main" id="{B18CD736-10BD-8449-B47D-A7B879498C54}"/>
              </a:ext>
            </a:extLst>
          </p:cNvPr>
          <p:cNvSpPr txBox="1"/>
          <p:nvPr/>
        </p:nvSpPr>
        <p:spPr>
          <a:xfrm>
            <a:off x="10349948" y="6276633"/>
            <a:ext cx="1638852"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sp>
        <p:nvSpPr>
          <p:cNvPr id="4" name="Rectangle 3">
            <a:extLst>
              <a:ext uri="{FF2B5EF4-FFF2-40B4-BE49-F238E27FC236}">
                <a16:creationId xmlns:a16="http://schemas.microsoft.com/office/drawing/2014/main" id="{9EE25F16-23A6-CA48-9B4E-4D74EECBA3C3}"/>
              </a:ext>
            </a:extLst>
          </p:cNvPr>
          <p:cNvSpPr/>
          <p:nvPr/>
        </p:nvSpPr>
        <p:spPr>
          <a:xfrm>
            <a:off x="4749799" y="1739359"/>
            <a:ext cx="7007543" cy="3785652"/>
          </a:xfrm>
          <a:prstGeom prst="rect">
            <a:avLst/>
          </a:prstGeom>
        </p:spPr>
        <p:txBody>
          <a:bodyPr wrap="square">
            <a:spAutoFit/>
          </a:bodyPr>
          <a:lstStyle/>
          <a:p>
            <a:pPr algn="just"/>
            <a:r>
              <a:rPr lang="en-US" sz="2000" dirty="0">
                <a:latin typeface="Comic Sans MS" panose="030F0702030302020204" pitchFamily="66" charset="0"/>
                <a:ea typeface="Times New Roman" panose="02020603050405020304" pitchFamily="18" charset="0"/>
                <a:cs typeface="Times New Roman" panose="02020603050405020304" pitchFamily="18" charset="0"/>
              </a:rPr>
              <a:t>When Bermuda cedar trees became fully grown, the early settlers used the wood to build ships, houses and furniture, and used the berries to make wine. </a:t>
            </a:r>
            <a:r>
              <a:rPr lang="en-US" sz="2000" b="1" dirty="0">
                <a:solidFill>
                  <a:srgbClr val="1F6F41"/>
                </a:solidFill>
                <a:latin typeface="Comic Sans MS" panose="030F0702030302020204" pitchFamily="66" charset="0"/>
                <a:ea typeface="Times New Roman" panose="02020603050405020304" pitchFamily="18" charset="0"/>
                <a:cs typeface="Times New Roman" panose="02020603050405020304" pitchFamily="18" charset="0"/>
              </a:rPr>
              <a:t>Q: </a:t>
            </a:r>
            <a:r>
              <a:rPr lang="en-US" sz="2000" b="1" i="1" dirty="0">
                <a:solidFill>
                  <a:srgbClr val="1F6F41"/>
                </a:solidFill>
                <a:latin typeface="Comic Sans MS" panose="030F0702030302020204" pitchFamily="66" charset="0"/>
                <a:ea typeface="Times New Roman" panose="02020603050405020304" pitchFamily="18" charset="0"/>
                <a:cs typeface="Times New Roman" panose="02020603050405020304" pitchFamily="18" charset="0"/>
              </a:rPr>
              <a:t>Do you have any cedar furniture in your home? </a:t>
            </a:r>
          </a:p>
          <a:p>
            <a:pPr algn="just"/>
            <a:endParaRPr lang="en-US" sz="2000" b="1" i="1" dirty="0">
              <a:solidFill>
                <a:srgbClr val="00B050"/>
              </a:solidFill>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latin typeface="Comic Sans MS" panose="030F0702030302020204" pitchFamily="66" charset="0"/>
                <a:ea typeface="Times New Roman" panose="02020603050405020304" pitchFamily="18" charset="0"/>
                <a:cs typeface="Times New Roman" panose="02020603050405020304" pitchFamily="18" charset="0"/>
              </a:rPr>
              <a:t>The picture on the left shows the branches of the cedar tree. In the spring you can identify the male cedar as it produces pollen filled yellow cone-like flowers; the females have small flowers that become the characteristic berries. The blue-grey berries ripen and turn dark purple between September and December and provide an excellent source of food for birds. </a:t>
            </a:r>
            <a:endParaRPr lang="en-BM" sz="2000" dirty="0">
              <a:latin typeface="Comic Sans MS" panose="030F0702030302020204" pitchFamily="66" charset="0"/>
              <a:ea typeface="Times New Roman" panose="02020603050405020304" pitchFamily="18" charset="0"/>
            </a:endParaRPr>
          </a:p>
        </p:txBody>
      </p:sp>
      <p:sp>
        <p:nvSpPr>
          <p:cNvPr id="5" name="TextBox 4">
            <a:extLst>
              <a:ext uri="{FF2B5EF4-FFF2-40B4-BE49-F238E27FC236}">
                <a16:creationId xmlns:a16="http://schemas.microsoft.com/office/drawing/2014/main" id="{54243214-1B18-C645-8268-2DA9DCE5064B}"/>
              </a:ext>
            </a:extLst>
          </p:cNvPr>
          <p:cNvSpPr txBox="1"/>
          <p:nvPr/>
        </p:nvSpPr>
        <p:spPr>
          <a:xfrm>
            <a:off x="4927600" y="902286"/>
            <a:ext cx="6667500" cy="584775"/>
          </a:xfrm>
          <a:prstGeom prst="rect">
            <a:avLst/>
          </a:prstGeom>
          <a:noFill/>
        </p:spPr>
        <p:txBody>
          <a:bodyPr wrap="square" rtlCol="0">
            <a:spAutoFit/>
          </a:bodyPr>
          <a:lstStyle/>
          <a:p>
            <a:pPr algn="ctr"/>
            <a:r>
              <a:rPr lang="en-GB" sz="3200" b="1" dirty="0">
                <a:solidFill>
                  <a:srgbClr val="1F6F41"/>
                </a:solidFill>
                <a:latin typeface="Comic Sans MS" panose="030F0702030302020204" pitchFamily="66" charset="0"/>
              </a:rPr>
              <a:t>Bermuda Cedar</a:t>
            </a:r>
          </a:p>
        </p:txBody>
      </p:sp>
      <p:pic>
        <p:nvPicPr>
          <p:cNvPr id="7" name="Picture 6">
            <a:extLst>
              <a:ext uri="{FF2B5EF4-FFF2-40B4-BE49-F238E27FC236}">
                <a16:creationId xmlns:a16="http://schemas.microsoft.com/office/drawing/2014/main" id="{F736F164-AA68-42FD-84F1-783053790716}"/>
              </a:ext>
            </a:extLst>
          </p:cNvPr>
          <p:cNvPicPr>
            <a:picLocks noChangeAspect="1"/>
          </p:cNvPicPr>
          <p:nvPr/>
        </p:nvPicPr>
        <p:blipFill>
          <a:blip r:embed="rId3"/>
          <a:stretch>
            <a:fillRect/>
          </a:stretch>
        </p:blipFill>
        <p:spPr>
          <a:xfrm>
            <a:off x="0" y="0"/>
            <a:ext cx="1725318" cy="902286"/>
          </a:xfrm>
          <a:prstGeom prst="rect">
            <a:avLst/>
          </a:prstGeom>
        </p:spPr>
      </p:pic>
      <p:pic>
        <p:nvPicPr>
          <p:cNvPr id="8" name="Picture 7">
            <a:extLst>
              <a:ext uri="{FF2B5EF4-FFF2-40B4-BE49-F238E27FC236}">
                <a16:creationId xmlns:a16="http://schemas.microsoft.com/office/drawing/2014/main" id="{C12BD36C-569E-4D17-8572-8A5CAE4C14C9}"/>
              </a:ext>
            </a:extLst>
          </p:cNvPr>
          <p:cNvPicPr>
            <a:picLocks noChangeAspect="1"/>
          </p:cNvPicPr>
          <p:nvPr/>
        </p:nvPicPr>
        <p:blipFill>
          <a:blip r:embed="rId4"/>
          <a:stretch>
            <a:fillRect/>
          </a:stretch>
        </p:blipFill>
        <p:spPr>
          <a:xfrm>
            <a:off x="11305381" y="23436"/>
            <a:ext cx="858837" cy="858837"/>
          </a:xfrm>
          <a:prstGeom prst="rect">
            <a:avLst/>
          </a:prstGeom>
        </p:spPr>
      </p:pic>
      <p:pic>
        <p:nvPicPr>
          <p:cNvPr id="10" name="Picture 9" descr="A picture containing tree, grass, outdoor, plant&#10;&#10;Description automatically generated">
            <a:extLst>
              <a:ext uri="{FF2B5EF4-FFF2-40B4-BE49-F238E27FC236}">
                <a16:creationId xmlns:a16="http://schemas.microsoft.com/office/drawing/2014/main" id="{2FA24DE4-AF5B-4B47-9CF9-409D55AC5731}"/>
              </a:ext>
            </a:extLst>
          </p:cNvPr>
          <p:cNvPicPr>
            <a:picLocks noChangeAspect="1"/>
          </p:cNvPicPr>
          <p:nvPr/>
        </p:nvPicPr>
        <p:blipFill>
          <a:blip r:embed="rId5"/>
          <a:stretch>
            <a:fillRect/>
          </a:stretch>
        </p:blipFill>
        <p:spPr>
          <a:xfrm>
            <a:off x="257230" y="1240453"/>
            <a:ext cx="2162477" cy="3124636"/>
          </a:xfrm>
          <a:prstGeom prst="rect">
            <a:avLst/>
          </a:prstGeom>
        </p:spPr>
      </p:pic>
      <p:pic>
        <p:nvPicPr>
          <p:cNvPr id="12" name="Picture 11" descr="A close-up of a pine tree&#10;&#10;Description automatically generated with low confidence">
            <a:extLst>
              <a:ext uri="{FF2B5EF4-FFF2-40B4-BE49-F238E27FC236}">
                <a16:creationId xmlns:a16="http://schemas.microsoft.com/office/drawing/2014/main" id="{E8E65245-C1ED-4D86-8ECF-BD44785755B5}"/>
              </a:ext>
            </a:extLst>
          </p:cNvPr>
          <p:cNvPicPr>
            <a:picLocks noChangeAspect="1"/>
          </p:cNvPicPr>
          <p:nvPr/>
        </p:nvPicPr>
        <p:blipFill>
          <a:blip r:embed="rId6"/>
          <a:stretch>
            <a:fillRect/>
          </a:stretch>
        </p:blipFill>
        <p:spPr>
          <a:xfrm>
            <a:off x="2594291" y="3381115"/>
            <a:ext cx="1924050" cy="2543175"/>
          </a:xfrm>
          <a:prstGeom prst="rect">
            <a:avLst/>
          </a:prstGeom>
        </p:spPr>
      </p:pic>
    </p:spTree>
    <p:extLst>
      <p:ext uri="{BB962C8B-B14F-4D97-AF65-F5344CB8AC3E}">
        <p14:creationId xmlns:p14="http://schemas.microsoft.com/office/powerpoint/2010/main" val="2112026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6"/>
            <a:ext cx="11925300" cy="4499382"/>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9065" y="37722"/>
            <a:ext cx="813178" cy="813178"/>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8" name="TextBox 7">
            <a:extLst>
              <a:ext uri="{FF2B5EF4-FFF2-40B4-BE49-F238E27FC236}">
                <a16:creationId xmlns:a16="http://schemas.microsoft.com/office/drawing/2014/main" id="{6C64CF93-DF6C-4CFE-A301-D018B741025C}"/>
              </a:ext>
            </a:extLst>
          </p:cNvPr>
          <p:cNvSpPr txBox="1"/>
          <p:nvPr/>
        </p:nvSpPr>
        <p:spPr>
          <a:xfrm>
            <a:off x="5024474" y="1166558"/>
            <a:ext cx="6911862" cy="4247317"/>
          </a:xfrm>
          <a:prstGeom prst="rect">
            <a:avLst/>
          </a:prstGeom>
          <a:noFill/>
        </p:spPr>
        <p:txBody>
          <a:bodyPr wrap="square">
            <a:spAutoFit/>
          </a:bodyPr>
          <a:lstStyle/>
          <a:p>
            <a:pPr algn="ctr"/>
            <a:r>
              <a:rPr lang="en-US" sz="32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Allspice Tree</a:t>
            </a:r>
          </a:p>
          <a:p>
            <a:pPr algn="just"/>
            <a:endParaRPr lang="en-US"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There are also many Allspice Trees in this area. They are native to Jamaica, Cuba and Central America. </a:t>
            </a:r>
          </a:p>
          <a:p>
            <a:pPr algn="just"/>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2000" dirty="0">
              <a:latin typeface="Comic Sans MS" panose="030F0702030302020204" pitchFamily="66" charset="0"/>
              <a:ea typeface="Times New Roman" panose="02020603050405020304" pitchFamily="18" charset="0"/>
            </a:endParaRPr>
          </a:p>
          <a:p>
            <a:pPr algn="just"/>
            <a:r>
              <a:rPr lang="en-GB" sz="20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Sensory Activity: </a:t>
            </a:r>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Smell the leaves. What do they remind you of?</a:t>
            </a:r>
          </a:p>
          <a:p>
            <a:pPr algn="just"/>
            <a:endParaRPr lang="en-US" sz="2000" i="1"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Sensory Activity: </a:t>
            </a:r>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Feel the trunk. How are the trunks of these trees different to the other ones?</a:t>
            </a:r>
          </a:p>
          <a:p>
            <a:pPr algn="just"/>
            <a:endParaRPr lang="en-US" sz="2000"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US" sz="20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rPr>
              <a:t>Sensory Activity: </a:t>
            </a:r>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Keep walking towards Station 8. As you round the corner, what can you smell?</a:t>
            </a:r>
            <a:endParaRPr lang="en-GB" sz="2000" dirty="0">
              <a:effectLst/>
              <a:latin typeface="Comic Sans MS" panose="030F0702030302020204" pitchFamily="66" charset="0"/>
              <a:ea typeface="Times New Roman" panose="02020603050405020304" pitchFamily="18" charset="0"/>
            </a:endParaRPr>
          </a:p>
        </p:txBody>
      </p:sp>
      <p:sp>
        <p:nvSpPr>
          <p:cNvPr id="9" name="TextBox 8">
            <a:hlinkClick r:id="rId4" action="ppaction://hlinksldjump"/>
            <a:extLst>
              <a:ext uri="{FF2B5EF4-FFF2-40B4-BE49-F238E27FC236}">
                <a16:creationId xmlns:a16="http://schemas.microsoft.com/office/drawing/2014/main" id="{13ACA676-5F56-4109-9EF1-52E27789B8CA}"/>
              </a:ext>
            </a:extLst>
          </p:cNvPr>
          <p:cNvSpPr txBox="1"/>
          <p:nvPr/>
        </p:nvSpPr>
        <p:spPr>
          <a:xfrm>
            <a:off x="10310191" y="6346063"/>
            <a:ext cx="1722783"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1" name="Picture 10" descr="A close up of some leaves&#10;&#10;Description automatically generated with low confidence">
            <a:extLst>
              <a:ext uri="{FF2B5EF4-FFF2-40B4-BE49-F238E27FC236}">
                <a16:creationId xmlns:a16="http://schemas.microsoft.com/office/drawing/2014/main" id="{9F576170-9B10-4F5E-B5B2-660C20B1A71B}"/>
              </a:ext>
            </a:extLst>
          </p:cNvPr>
          <p:cNvPicPr>
            <a:picLocks noChangeAspect="1"/>
          </p:cNvPicPr>
          <p:nvPr/>
        </p:nvPicPr>
        <p:blipFill>
          <a:blip r:embed="rId5"/>
          <a:stretch>
            <a:fillRect/>
          </a:stretch>
        </p:blipFill>
        <p:spPr>
          <a:xfrm>
            <a:off x="133350" y="902286"/>
            <a:ext cx="3826006" cy="2619343"/>
          </a:xfrm>
          <a:prstGeom prst="rect">
            <a:avLst/>
          </a:prstGeom>
        </p:spPr>
      </p:pic>
      <p:pic>
        <p:nvPicPr>
          <p:cNvPr id="13" name="Picture 12" descr="A picture containing tree, mammal&#10;&#10;Description automatically generated">
            <a:extLst>
              <a:ext uri="{FF2B5EF4-FFF2-40B4-BE49-F238E27FC236}">
                <a16:creationId xmlns:a16="http://schemas.microsoft.com/office/drawing/2014/main" id="{770D3BA4-CDAE-4AAA-8FCF-DCE6AB5DE642}"/>
              </a:ext>
            </a:extLst>
          </p:cNvPr>
          <p:cNvPicPr>
            <a:picLocks noChangeAspect="1"/>
          </p:cNvPicPr>
          <p:nvPr/>
        </p:nvPicPr>
        <p:blipFill>
          <a:blip r:embed="rId6"/>
          <a:stretch>
            <a:fillRect/>
          </a:stretch>
        </p:blipFill>
        <p:spPr>
          <a:xfrm>
            <a:off x="1645806" y="3670855"/>
            <a:ext cx="3084077" cy="2542398"/>
          </a:xfrm>
          <a:prstGeom prst="rect">
            <a:avLst/>
          </a:prstGeom>
        </p:spPr>
      </p:pic>
    </p:spTree>
    <p:extLst>
      <p:ext uri="{BB962C8B-B14F-4D97-AF65-F5344CB8AC3E}">
        <p14:creationId xmlns:p14="http://schemas.microsoft.com/office/powerpoint/2010/main" val="344701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6"/>
            <a:ext cx="11925300" cy="4499382"/>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9065" y="37722"/>
            <a:ext cx="813178" cy="813178"/>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10" name="Title 1">
            <a:extLst>
              <a:ext uri="{FF2B5EF4-FFF2-40B4-BE49-F238E27FC236}">
                <a16:creationId xmlns:a16="http://schemas.microsoft.com/office/drawing/2014/main" id="{C004B6F9-81ED-4715-9FDF-158A156AB6DF}"/>
              </a:ext>
            </a:extLst>
          </p:cNvPr>
          <p:cNvSpPr>
            <a:spLocks noGrp="1"/>
          </p:cNvSpPr>
          <p:nvPr>
            <p:ph type="title"/>
          </p:nvPr>
        </p:nvSpPr>
        <p:spPr>
          <a:xfrm>
            <a:off x="2587556" y="212443"/>
            <a:ext cx="7016888" cy="587375"/>
          </a:xfrm>
        </p:spPr>
        <p:txBody>
          <a:bodyPr>
            <a:noAutofit/>
          </a:bodyPr>
          <a:lstStyle/>
          <a:p>
            <a:r>
              <a:rPr lang="en-GB" sz="3200" b="1" dirty="0">
                <a:solidFill>
                  <a:srgbClr val="1F6F41"/>
                </a:solidFill>
                <a:latin typeface="Comic Sans MS" panose="030F0702030302020204" pitchFamily="66" charset="0"/>
              </a:rPr>
              <a:t>STATION 8 – THE DAIRY FARM</a:t>
            </a:r>
          </a:p>
        </p:txBody>
      </p:sp>
      <p:sp>
        <p:nvSpPr>
          <p:cNvPr id="12" name="TextBox 11">
            <a:extLst>
              <a:ext uri="{FF2B5EF4-FFF2-40B4-BE49-F238E27FC236}">
                <a16:creationId xmlns:a16="http://schemas.microsoft.com/office/drawing/2014/main" id="{374D616E-19CA-4777-9BDB-A0FFEB1DECC1}"/>
              </a:ext>
            </a:extLst>
          </p:cNvPr>
          <p:cNvSpPr txBox="1"/>
          <p:nvPr/>
        </p:nvSpPr>
        <p:spPr>
          <a:xfrm>
            <a:off x="240676" y="1004549"/>
            <a:ext cx="11951324" cy="1015663"/>
          </a:xfrm>
          <a:prstGeom prst="rect">
            <a:avLst/>
          </a:prstGeom>
          <a:noFill/>
        </p:spPr>
        <p:txBody>
          <a:bodyPr wrap="square">
            <a:spAutoFit/>
          </a:bodyPr>
          <a:lstStyle/>
          <a:p>
            <a:r>
              <a:rPr lang="en-US" sz="2000" dirty="0">
                <a:latin typeface="Comic Sans MS" panose="030F0702030302020204" pitchFamily="66" charset="0"/>
              </a:rPr>
              <a:t>You are at the last station! Take a seat and listen to Dr Jonathan Nisbett, Bermuda’s Chief Veterinary Officer, tell us about the cows and their role in Bermuda’s agriculture. </a:t>
            </a:r>
            <a:r>
              <a:rPr lang="en-US" sz="2000" b="1" dirty="0">
                <a:solidFill>
                  <a:srgbClr val="0707B9"/>
                </a:solidFill>
                <a:latin typeface="Comic Sans MS" panose="030F0702030302020204" pitchFamily="66" charset="0"/>
                <a:hlinkClick r:id="rId4"/>
              </a:rPr>
              <a:t>CLICK HERE FOR VIDEO</a:t>
            </a:r>
            <a:r>
              <a:rPr lang="en-US" sz="2000" b="1" dirty="0">
                <a:solidFill>
                  <a:srgbClr val="0707B9"/>
                </a:solidFill>
                <a:latin typeface="Comic Sans MS" panose="030F0702030302020204" pitchFamily="66" charset="0"/>
              </a:rPr>
              <a:t>.</a:t>
            </a:r>
            <a:endParaRPr lang="en-GB" sz="2000" b="1" dirty="0">
              <a:solidFill>
                <a:srgbClr val="0707B9"/>
              </a:solidFill>
              <a:latin typeface="Comic Sans MS" panose="030F0702030302020204" pitchFamily="66" charset="0"/>
            </a:endParaRPr>
          </a:p>
        </p:txBody>
      </p:sp>
      <p:sp>
        <p:nvSpPr>
          <p:cNvPr id="13" name="TextBox 12">
            <a:extLst>
              <a:ext uri="{FF2B5EF4-FFF2-40B4-BE49-F238E27FC236}">
                <a16:creationId xmlns:a16="http://schemas.microsoft.com/office/drawing/2014/main" id="{9482AB32-D6BC-41A5-9952-A67EE3D84297}"/>
              </a:ext>
            </a:extLst>
          </p:cNvPr>
          <p:cNvSpPr txBox="1"/>
          <p:nvPr/>
        </p:nvSpPr>
        <p:spPr>
          <a:xfrm>
            <a:off x="6372521" y="3506512"/>
            <a:ext cx="5514680" cy="2308324"/>
          </a:xfrm>
          <a:prstGeom prst="rect">
            <a:avLst/>
          </a:prstGeom>
          <a:solidFill>
            <a:schemeClr val="accent6">
              <a:lumMod val="20000"/>
              <a:lumOff val="80000"/>
            </a:schemeClr>
          </a:solidFill>
          <a:ln>
            <a:solidFill>
              <a:schemeClr val="tx1"/>
            </a:solidFill>
          </a:ln>
        </p:spPr>
        <p:txBody>
          <a:bodyPr wrap="square" rtlCol="0">
            <a:spAutoFit/>
          </a:bodyPr>
          <a:lstStyle/>
          <a:p>
            <a:r>
              <a:rPr lang="en-GB" b="1" dirty="0">
                <a:solidFill>
                  <a:srgbClr val="1F6F41"/>
                </a:solidFill>
                <a:latin typeface="Comic Sans MS" panose="030F0702030302020204" pitchFamily="66" charset="0"/>
              </a:rPr>
              <a:t>Activity: Buying Local Produce</a:t>
            </a:r>
          </a:p>
          <a:p>
            <a:pPr marL="457200" indent="-457200">
              <a:buAutoNum type="arabicParenR"/>
            </a:pPr>
            <a:r>
              <a:rPr lang="en-GB" dirty="0">
                <a:latin typeface="Comic Sans MS" panose="030F0702030302020204" pitchFamily="66" charset="0"/>
              </a:rPr>
              <a:t>Why is it a good idea to buy local produce?</a:t>
            </a:r>
          </a:p>
          <a:p>
            <a:pPr marL="457200" indent="-457200">
              <a:buAutoNum type="arabicParenR"/>
            </a:pPr>
            <a:r>
              <a:rPr lang="en-GB" dirty="0">
                <a:latin typeface="Comic Sans MS" panose="030F0702030302020204" pitchFamily="66" charset="0"/>
              </a:rPr>
              <a:t>What do you buy locally?</a:t>
            </a:r>
          </a:p>
          <a:p>
            <a:pPr marL="457200" indent="-457200">
              <a:buAutoNum type="arabicParenR"/>
            </a:pPr>
            <a:r>
              <a:rPr lang="en-GB" dirty="0">
                <a:latin typeface="Comic Sans MS" panose="030F0702030302020204" pitchFamily="66" charset="0"/>
              </a:rPr>
              <a:t>Do you know where we get our bananas from in Bermuda? (Ecuador and Costa Rica). Imagine how far away that is to get here, when we have our own bananas growing right here!</a:t>
            </a:r>
          </a:p>
        </p:txBody>
      </p:sp>
      <p:sp>
        <p:nvSpPr>
          <p:cNvPr id="14" name="TextBox 13">
            <a:extLst>
              <a:ext uri="{FF2B5EF4-FFF2-40B4-BE49-F238E27FC236}">
                <a16:creationId xmlns:a16="http://schemas.microsoft.com/office/drawing/2014/main" id="{A2E65F4F-4BBD-497F-8367-6782D3D5BDB2}"/>
              </a:ext>
            </a:extLst>
          </p:cNvPr>
          <p:cNvSpPr txBox="1"/>
          <p:nvPr/>
        </p:nvSpPr>
        <p:spPr>
          <a:xfrm>
            <a:off x="6372521" y="2029254"/>
            <a:ext cx="5514680" cy="1200329"/>
          </a:xfrm>
          <a:prstGeom prst="rect">
            <a:avLst/>
          </a:prstGeom>
          <a:solidFill>
            <a:schemeClr val="accent6">
              <a:lumMod val="20000"/>
              <a:lumOff val="80000"/>
            </a:schemeClr>
          </a:solidFill>
          <a:ln>
            <a:solidFill>
              <a:schemeClr val="tx1"/>
            </a:solidFill>
          </a:ln>
        </p:spPr>
        <p:txBody>
          <a:bodyPr wrap="square" rtlCol="0">
            <a:spAutoFit/>
          </a:bodyPr>
          <a:lstStyle/>
          <a:p>
            <a:r>
              <a:rPr lang="en-GB" b="1" dirty="0">
                <a:solidFill>
                  <a:srgbClr val="1F6F41"/>
                </a:solidFill>
                <a:latin typeface="Comic Sans MS" panose="030F0702030302020204" pitchFamily="66" charset="0"/>
              </a:rPr>
              <a:t>Activity:</a:t>
            </a:r>
            <a:r>
              <a:rPr lang="en-GB" dirty="0">
                <a:solidFill>
                  <a:srgbClr val="1F6F41"/>
                </a:solidFill>
                <a:latin typeface="Comic Sans MS" panose="030F0702030302020204" pitchFamily="66" charset="0"/>
              </a:rPr>
              <a:t> </a:t>
            </a:r>
            <a:r>
              <a:rPr lang="en-GB" dirty="0">
                <a:latin typeface="Comic Sans MS" panose="030F0702030302020204" pitchFamily="66" charset="0"/>
              </a:rPr>
              <a:t>Once you have finished watching the video, answer these two questions:</a:t>
            </a:r>
          </a:p>
          <a:p>
            <a:pPr marL="342900" indent="-342900">
              <a:buAutoNum type="arabicParenR"/>
            </a:pPr>
            <a:r>
              <a:rPr lang="en-GB" dirty="0">
                <a:latin typeface="Comic Sans MS" panose="030F0702030302020204" pitchFamily="66" charset="0"/>
              </a:rPr>
              <a:t>How much milk are Bermuda’s cows producing?</a:t>
            </a:r>
          </a:p>
          <a:p>
            <a:pPr marL="342900" indent="-342900">
              <a:buAutoNum type="arabicParenR"/>
            </a:pPr>
            <a:r>
              <a:rPr lang="en-GB" dirty="0">
                <a:latin typeface="Comic Sans MS" panose="030F0702030302020204" pitchFamily="66" charset="0"/>
              </a:rPr>
              <a:t>Which milk comes from local cows?</a:t>
            </a:r>
          </a:p>
        </p:txBody>
      </p:sp>
      <p:sp>
        <p:nvSpPr>
          <p:cNvPr id="15" name="TextBox 14">
            <a:hlinkClick r:id="rId5" action="ppaction://hlinksldjump"/>
            <a:extLst>
              <a:ext uri="{FF2B5EF4-FFF2-40B4-BE49-F238E27FC236}">
                <a16:creationId xmlns:a16="http://schemas.microsoft.com/office/drawing/2014/main" id="{4CF0CB3E-ACBE-4212-888F-B9FC3DF7A5A7}"/>
              </a:ext>
            </a:extLst>
          </p:cNvPr>
          <p:cNvSpPr txBox="1"/>
          <p:nvPr/>
        </p:nvSpPr>
        <p:spPr>
          <a:xfrm>
            <a:off x="10111409" y="6278366"/>
            <a:ext cx="1947241"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Next slide</a:t>
            </a:r>
          </a:p>
        </p:txBody>
      </p:sp>
      <p:pic>
        <p:nvPicPr>
          <p:cNvPr id="17" name="Picture 16" descr="A group of cows grazing in a field&#10;&#10;Description automatically generated with medium confidence">
            <a:extLst>
              <a:ext uri="{FF2B5EF4-FFF2-40B4-BE49-F238E27FC236}">
                <a16:creationId xmlns:a16="http://schemas.microsoft.com/office/drawing/2014/main" id="{B3826529-EC17-4141-9478-94B6B4F24A12}"/>
              </a:ext>
            </a:extLst>
          </p:cNvPr>
          <p:cNvPicPr>
            <a:picLocks noChangeAspect="1"/>
          </p:cNvPicPr>
          <p:nvPr/>
        </p:nvPicPr>
        <p:blipFill>
          <a:blip r:embed="rId6"/>
          <a:stretch>
            <a:fillRect/>
          </a:stretch>
        </p:blipFill>
        <p:spPr>
          <a:xfrm>
            <a:off x="432361" y="2012831"/>
            <a:ext cx="5694158" cy="3828620"/>
          </a:xfrm>
          <a:prstGeom prst="rect">
            <a:avLst/>
          </a:prstGeom>
        </p:spPr>
      </p:pic>
    </p:spTree>
    <p:extLst>
      <p:ext uri="{BB962C8B-B14F-4D97-AF65-F5344CB8AC3E}">
        <p14:creationId xmlns:p14="http://schemas.microsoft.com/office/powerpoint/2010/main" val="4283735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364B-3E37-6449-8428-CCF6FFA26CF8}"/>
              </a:ext>
            </a:extLst>
          </p:cNvPr>
          <p:cNvSpPr>
            <a:spLocks noGrp="1"/>
          </p:cNvSpPr>
          <p:nvPr>
            <p:ph idx="1"/>
          </p:nvPr>
        </p:nvSpPr>
        <p:spPr>
          <a:xfrm>
            <a:off x="133350" y="1000126"/>
            <a:ext cx="11925300" cy="4499382"/>
          </a:xfrm>
        </p:spPr>
        <p:txBody>
          <a:bodyPr/>
          <a:lstStyle/>
          <a:p>
            <a:endParaRPr lang="en-BM" dirty="0"/>
          </a:p>
          <a:p>
            <a:pPr marL="0" indent="0">
              <a:buNone/>
            </a:pPr>
            <a:endParaRPr lang="en-GB" dirty="0"/>
          </a:p>
        </p:txBody>
      </p:sp>
      <p:pic>
        <p:nvPicPr>
          <p:cNvPr id="4" name="Picture 3">
            <a:extLst>
              <a:ext uri="{FF2B5EF4-FFF2-40B4-BE49-F238E27FC236}">
                <a16:creationId xmlns:a16="http://schemas.microsoft.com/office/drawing/2014/main" id="{324C8CA7-EC87-5540-A361-243CB431E077}"/>
              </a:ext>
            </a:extLst>
          </p:cNvPr>
          <p:cNvPicPr>
            <a:picLocks noChangeAspect="1"/>
          </p:cNvPicPr>
          <p:nvPr/>
        </p:nvPicPr>
        <p:blipFill>
          <a:blip r:embed="rId2"/>
          <a:stretch>
            <a:fillRect/>
          </a:stretch>
        </p:blipFill>
        <p:spPr>
          <a:xfrm>
            <a:off x="11339065" y="37722"/>
            <a:ext cx="813178" cy="813178"/>
          </a:xfrm>
          <a:prstGeom prst="rect">
            <a:avLst/>
          </a:prstGeom>
        </p:spPr>
      </p:pic>
      <p:pic>
        <p:nvPicPr>
          <p:cNvPr id="5" name="Picture 4">
            <a:extLst>
              <a:ext uri="{FF2B5EF4-FFF2-40B4-BE49-F238E27FC236}">
                <a16:creationId xmlns:a16="http://schemas.microsoft.com/office/drawing/2014/main" id="{D8504BE8-7F21-44BB-900F-62DD668AEB4C}"/>
              </a:ext>
            </a:extLst>
          </p:cNvPr>
          <p:cNvPicPr>
            <a:picLocks noChangeAspect="1"/>
          </p:cNvPicPr>
          <p:nvPr/>
        </p:nvPicPr>
        <p:blipFill>
          <a:blip r:embed="rId3"/>
          <a:stretch>
            <a:fillRect/>
          </a:stretch>
        </p:blipFill>
        <p:spPr>
          <a:xfrm>
            <a:off x="39757" y="0"/>
            <a:ext cx="1725318" cy="902286"/>
          </a:xfrm>
          <a:prstGeom prst="rect">
            <a:avLst/>
          </a:prstGeom>
        </p:spPr>
      </p:pic>
      <p:sp>
        <p:nvSpPr>
          <p:cNvPr id="9" name="Title 1">
            <a:extLst>
              <a:ext uri="{FF2B5EF4-FFF2-40B4-BE49-F238E27FC236}">
                <a16:creationId xmlns:a16="http://schemas.microsoft.com/office/drawing/2014/main" id="{7826D937-90AC-4D90-B8F3-3DC108568DA5}"/>
              </a:ext>
            </a:extLst>
          </p:cNvPr>
          <p:cNvSpPr>
            <a:spLocks noGrp="1"/>
          </p:cNvSpPr>
          <p:nvPr>
            <p:ph type="title"/>
          </p:nvPr>
        </p:nvSpPr>
        <p:spPr>
          <a:xfrm>
            <a:off x="133350" y="263525"/>
            <a:ext cx="11925300" cy="587375"/>
          </a:xfrm>
        </p:spPr>
        <p:txBody>
          <a:bodyPr>
            <a:normAutofit/>
          </a:bodyPr>
          <a:lstStyle/>
          <a:p>
            <a:pPr algn="ctr"/>
            <a:r>
              <a:rPr lang="en-GB" sz="3200" b="1" dirty="0">
                <a:solidFill>
                  <a:srgbClr val="1F6F41"/>
                </a:solidFill>
                <a:latin typeface="Comic Sans MS" panose="030F0702030302020204" pitchFamily="66" charset="0"/>
              </a:rPr>
              <a:t>ON YOUR WAY TO THE END...</a:t>
            </a:r>
          </a:p>
        </p:txBody>
      </p:sp>
      <p:sp>
        <p:nvSpPr>
          <p:cNvPr id="6" name="TextBox 5">
            <a:extLst>
              <a:ext uri="{FF2B5EF4-FFF2-40B4-BE49-F238E27FC236}">
                <a16:creationId xmlns:a16="http://schemas.microsoft.com/office/drawing/2014/main" id="{DCC230CB-FF5B-4245-BB1B-DA2A86A5409D}"/>
              </a:ext>
            </a:extLst>
          </p:cNvPr>
          <p:cNvSpPr txBox="1"/>
          <p:nvPr/>
        </p:nvSpPr>
        <p:spPr>
          <a:xfrm>
            <a:off x="133350" y="976899"/>
            <a:ext cx="11925300" cy="7109639"/>
          </a:xfrm>
          <a:prstGeom prst="rect">
            <a:avLst/>
          </a:prstGeom>
          <a:noFill/>
        </p:spPr>
        <p:txBody>
          <a:bodyPr wrap="square" rtlCol="0">
            <a:spAutoFit/>
          </a:bodyPr>
          <a:lstStyle/>
          <a:p>
            <a:pPr algn="just"/>
            <a:r>
              <a:rPr lang="en-GB" sz="2000" dirty="0">
                <a:latin typeface="Comic Sans MS" panose="030F0702030302020204" pitchFamily="66" charset="0"/>
              </a:rPr>
              <a:t>We hope you enjoyed your Nature Walk today and learned something new about Spittal Pond. We are so very lucky to have this open space to enjoy, so </a:t>
            </a:r>
            <a:r>
              <a:rPr lang="en-US" sz="2000" dirty="0">
                <a:latin typeface="Comic Sans MS" panose="030F0702030302020204" pitchFamily="66" charset="0"/>
                <a:ea typeface="Times New Roman" panose="02020603050405020304" pitchFamily="18" charset="0"/>
                <a:cs typeface="Times New Roman" panose="02020603050405020304" pitchFamily="18" charset="0"/>
              </a:rPr>
              <a:t>p</a:t>
            </a:r>
            <a:r>
              <a:rPr lang="en-US" sz="2000" dirty="0">
                <a:effectLst/>
                <a:latin typeface="Comic Sans MS" panose="030F0702030302020204" pitchFamily="66" charset="0"/>
                <a:ea typeface="Times New Roman" panose="02020603050405020304" pitchFamily="18" charset="0"/>
                <a:cs typeface="Times New Roman" panose="02020603050405020304" pitchFamily="18" charset="0"/>
              </a:rPr>
              <a:t>lease remember do not leave any litter behind. </a:t>
            </a:r>
            <a:endParaRPr lang="en-GB" sz="2000" dirty="0">
              <a:latin typeface="Comic Sans MS" panose="030F0702030302020204" pitchFamily="66" charset="0"/>
            </a:endParaRPr>
          </a:p>
          <a:p>
            <a:pPr algn="just"/>
            <a:endParaRPr lang="en-GB" sz="2000" dirty="0">
              <a:latin typeface="Comic Sans MS" panose="030F0702030302020204" pitchFamily="66" charset="0"/>
            </a:endParaRPr>
          </a:p>
          <a:p>
            <a:pPr algn="just"/>
            <a:r>
              <a:rPr lang="en-GB" sz="2000" dirty="0">
                <a:latin typeface="Comic Sans MS" panose="030F0702030302020204" pitchFamily="66" charset="0"/>
              </a:rPr>
              <a:t>We would like to sincerely thank our sponsor, Arch Re, for their continuing support of this annual event. We would like to give a special thanks to the wonderful presenters who agreed to be filmed for this presentation – we are very grateful to you all.</a:t>
            </a:r>
          </a:p>
          <a:p>
            <a:pPr algn="just"/>
            <a:endParaRPr lang="en-GB" sz="2000" dirty="0">
              <a:latin typeface="Comic Sans MS" panose="030F0702030302020204" pitchFamily="66" charset="0"/>
            </a:endParaRPr>
          </a:p>
          <a:p>
            <a:pPr algn="just"/>
            <a:r>
              <a:rPr lang="en-GB" sz="2000" dirty="0">
                <a:latin typeface="Comic Sans MS" panose="030F0702030302020204" pitchFamily="66" charset="0"/>
              </a:rPr>
              <a:t>The Bermuda National Trust works hard to protect and preserve open spaces for the public to enjoy. As a charity, we </a:t>
            </a:r>
            <a:r>
              <a:rPr lang="en-GB" sz="2000" b="1" u="sng" dirty="0">
                <a:latin typeface="Comic Sans MS" panose="030F0702030302020204" pitchFamily="66" charset="0"/>
              </a:rPr>
              <a:t>cannot</a:t>
            </a:r>
            <a:r>
              <a:rPr lang="en-GB" sz="2000" dirty="0">
                <a:latin typeface="Comic Sans MS" panose="030F0702030302020204" pitchFamily="66" charset="0"/>
              </a:rPr>
              <a:t> do this without your support. Your support shows how much you care about the important work we do in our open spaces, historic buildings and museums. It also helps us to educate Bermuda’s children about the island’s natural and cultural heritage.</a:t>
            </a:r>
          </a:p>
          <a:p>
            <a:pPr algn="just"/>
            <a:endParaRPr lang="en-GB" sz="20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GB" sz="2000" dirty="0">
                <a:latin typeface="Comic Sans MS" panose="030F0702030302020204" pitchFamily="66" charset="0"/>
                <a:ea typeface="Times New Roman" panose="02020603050405020304" pitchFamily="18" charset="0"/>
                <a:cs typeface="Times New Roman" panose="02020603050405020304" pitchFamily="18" charset="0"/>
              </a:rPr>
              <a:t>Visit our website at </a:t>
            </a:r>
            <a:r>
              <a:rPr lang="en-GB" sz="2000" dirty="0">
                <a:latin typeface="Comic Sans MS" panose="030F0702030302020204" pitchFamily="66" charset="0"/>
                <a:ea typeface="Times New Roman" panose="02020603050405020304" pitchFamily="18" charset="0"/>
                <a:cs typeface="Times New Roman" panose="02020603050405020304" pitchFamily="18" charset="0"/>
                <a:hlinkClick r:id="rId4"/>
              </a:rPr>
              <a:t>www.bnt.bm</a:t>
            </a:r>
            <a:r>
              <a:rPr lang="en-GB" sz="2000" dirty="0">
                <a:latin typeface="Comic Sans MS" panose="030F0702030302020204" pitchFamily="66" charset="0"/>
                <a:ea typeface="Times New Roman" panose="02020603050405020304" pitchFamily="18" charset="0"/>
                <a:cs typeface="Times New Roman" panose="02020603050405020304" pitchFamily="18" charset="0"/>
              </a:rPr>
              <a:t> to find out more details, or to please make a donation.</a:t>
            </a:r>
          </a:p>
          <a:p>
            <a:pPr algn="just"/>
            <a:endParaRPr lang="en-GB" sz="20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ctr"/>
            <a:r>
              <a:rPr lang="en-GB" sz="4800" b="1" dirty="0">
                <a:solidFill>
                  <a:srgbClr val="1F6F41"/>
                </a:solidFill>
                <a:latin typeface="Comic Sans MS" panose="030F0702030302020204" pitchFamily="66" charset="0"/>
                <a:ea typeface="Times New Roman" panose="02020603050405020304" pitchFamily="18" charset="0"/>
                <a:cs typeface="Times New Roman" panose="02020603050405020304" pitchFamily="18" charset="0"/>
              </a:rPr>
              <a:t>Thank you!</a:t>
            </a:r>
            <a:endParaRPr lang="en-GB" sz="4800" b="1" dirty="0">
              <a:solidFill>
                <a:srgbClr val="1F6F41"/>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endParaRPr lang="en-GB" dirty="0">
              <a:latin typeface="Comic Sans MS" panose="030F0702030302020204" pitchFamily="66" charset="0"/>
              <a:ea typeface="Times New Roman" panose="02020603050405020304" pitchFamily="18" charset="0"/>
              <a:cs typeface="Times New Roman" panose="02020603050405020304" pitchFamily="18" charset="0"/>
            </a:endParaRPr>
          </a:p>
          <a:p>
            <a:pPr algn="just"/>
            <a:endParaRPr lang="en-GB" dirty="0">
              <a:latin typeface="Comic Sans MS" panose="030F0702030302020204" pitchFamily="66" charset="0"/>
              <a:ea typeface="Times New Roman" panose="02020603050405020304" pitchFamily="18" charset="0"/>
              <a:cs typeface="Times New Roman" panose="02020603050405020304" pitchFamily="18" charset="0"/>
            </a:endParaRPr>
          </a:p>
          <a:p>
            <a:pPr algn="just"/>
            <a:endParaRPr lang="en-GB" dirty="0">
              <a:latin typeface="Comic Sans MS" panose="030F0702030302020204" pitchFamily="66" charset="0"/>
              <a:ea typeface="Times New Roman" panose="02020603050405020304" pitchFamily="18" charset="0"/>
              <a:cs typeface="Times New Roman" panose="02020603050405020304" pitchFamily="18" charset="0"/>
            </a:endParaRPr>
          </a:p>
          <a:p>
            <a:pPr algn="just"/>
            <a:endParaRPr lang="en-GB" dirty="0">
              <a:latin typeface="Comic Sans MS" panose="030F0702030302020204" pitchFamily="66" charset="0"/>
              <a:ea typeface="Times New Roman" panose="02020603050405020304" pitchFamily="18" charset="0"/>
              <a:cs typeface="Times New Roman" panose="02020603050405020304" pitchFamily="18" charset="0"/>
            </a:endParaRPr>
          </a:p>
          <a:p>
            <a:pPr algn="just"/>
            <a:endParaRPr lang="en-GB" sz="1800"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endParaRPr lang="en-GB" dirty="0">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7" name="TextBox 6">
            <a:hlinkClick r:id="rId5" action="ppaction://hlinksldjump"/>
            <a:extLst>
              <a:ext uri="{FF2B5EF4-FFF2-40B4-BE49-F238E27FC236}">
                <a16:creationId xmlns:a16="http://schemas.microsoft.com/office/drawing/2014/main" id="{29523B83-7D1C-C547-9CFE-79F407069565}"/>
              </a:ext>
            </a:extLst>
          </p:cNvPr>
          <p:cNvSpPr txBox="1"/>
          <p:nvPr/>
        </p:nvSpPr>
        <p:spPr>
          <a:xfrm>
            <a:off x="8902700" y="6303766"/>
            <a:ext cx="3155950"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Sources of information</a:t>
            </a:r>
          </a:p>
        </p:txBody>
      </p:sp>
    </p:spTree>
    <p:extLst>
      <p:ext uri="{BB962C8B-B14F-4D97-AF65-F5344CB8AC3E}">
        <p14:creationId xmlns:p14="http://schemas.microsoft.com/office/powerpoint/2010/main" val="3640898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C35B-3751-E648-B8D2-5EE661CA7F48}"/>
              </a:ext>
            </a:extLst>
          </p:cNvPr>
          <p:cNvSpPr>
            <a:spLocks noGrp="1"/>
          </p:cNvSpPr>
          <p:nvPr>
            <p:ph type="title"/>
          </p:nvPr>
        </p:nvSpPr>
        <p:spPr>
          <a:xfrm>
            <a:off x="254000" y="200025"/>
            <a:ext cx="11684000" cy="676275"/>
          </a:xfrm>
        </p:spPr>
        <p:txBody>
          <a:bodyPr>
            <a:normAutofit fontScale="90000"/>
          </a:bodyPr>
          <a:lstStyle/>
          <a:p>
            <a:r>
              <a:rPr lang="en-GB" dirty="0">
                <a:latin typeface="Comic Sans MS" panose="030F0902030302020204" pitchFamily="66" charset="0"/>
              </a:rPr>
              <a:t>Sources of information</a:t>
            </a:r>
          </a:p>
        </p:txBody>
      </p:sp>
      <p:sp>
        <p:nvSpPr>
          <p:cNvPr id="3" name="Content Placeholder 2">
            <a:extLst>
              <a:ext uri="{FF2B5EF4-FFF2-40B4-BE49-F238E27FC236}">
                <a16:creationId xmlns:a16="http://schemas.microsoft.com/office/drawing/2014/main" id="{EAADCD61-0BB6-3142-BA5B-EB08536F18A3}"/>
              </a:ext>
            </a:extLst>
          </p:cNvPr>
          <p:cNvSpPr>
            <a:spLocks noGrp="1"/>
          </p:cNvSpPr>
          <p:nvPr>
            <p:ph idx="1"/>
          </p:nvPr>
        </p:nvSpPr>
        <p:spPr>
          <a:xfrm>
            <a:off x="254000" y="1038225"/>
            <a:ext cx="11684000" cy="5619750"/>
          </a:xfrm>
        </p:spPr>
        <p:txBody>
          <a:bodyPr>
            <a:normAutofit/>
          </a:bodyPr>
          <a:lstStyle/>
          <a:p>
            <a:pPr marL="0" indent="0">
              <a:buNone/>
            </a:pPr>
            <a:r>
              <a:rPr lang="en-GB" sz="2000" dirty="0">
                <a:latin typeface="Comic Sans MS" panose="030F0902030302020204" pitchFamily="66" charset="0"/>
              </a:rPr>
              <a:t>Website links:</a:t>
            </a:r>
          </a:p>
          <a:p>
            <a:pPr marL="0" indent="0">
              <a:buNone/>
            </a:pPr>
            <a:r>
              <a:rPr lang="en-GB" sz="2000" dirty="0">
                <a:latin typeface="Comic Sans MS" panose="030F0902030302020204" pitchFamily="66" charset="0"/>
                <a:hlinkClick r:id="rId2"/>
              </a:rPr>
              <a:t>www.bnt.bm</a:t>
            </a:r>
            <a:endParaRPr lang="en-GB" sz="2000" dirty="0">
              <a:latin typeface="Comic Sans MS" panose="030F0902030302020204" pitchFamily="66" charset="0"/>
            </a:endParaRPr>
          </a:p>
          <a:p>
            <a:pPr marL="0" indent="0">
              <a:buNone/>
            </a:pPr>
            <a:r>
              <a:rPr lang="en-GB" sz="2000" dirty="0">
                <a:latin typeface="Comic Sans MS" panose="030F0902030302020204" pitchFamily="66" charset="0"/>
                <a:hlinkClick r:id="rId3"/>
              </a:rPr>
              <a:t>https://www.audubon.bm/birding/bermuda-birds</a:t>
            </a:r>
            <a:endParaRPr lang="en-GB" sz="2000" dirty="0">
              <a:latin typeface="Comic Sans MS" panose="030F0902030302020204" pitchFamily="66" charset="0"/>
            </a:endParaRPr>
          </a:p>
          <a:p>
            <a:pPr marL="0" indent="0">
              <a:buNone/>
            </a:pPr>
            <a:r>
              <a:rPr lang="en-GB" sz="2000" dirty="0">
                <a:latin typeface="Comic Sans MS" panose="030F0902030302020204" pitchFamily="66" charset="0"/>
                <a:hlinkClick r:id="rId4"/>
              </a:rPr>
              <a:t>https://www.wikiwand.com/en/List_of_birds_of_Bermuda</a:t>
            </a:r>
            <a:endParaRPr lang="en-GB" sz="2000" dirty="0">
              <a:latin typeface="Comic Sans MS" panose="030F0902030302020204" pitchFamily="66" charset="0"/>
            </a:endParaRPr>
          </a:p>
          <a:p>
            <a:pPr marL="0" indent="0">
              <a:buNone/>
            </a:pPr>
            <a:r>
              <a:rPr lang="en-GB" sz="2000" dirty="0">
                <a:latin typeface="Comic Sans MS" panose="030F0902030302020204" pitchFamily="66" charset="0"/>
                <a:hlinkClick r:id="rId5"/>
              </a:rPr>
              <a:t>https://www.allaboutbirds.org/guide</a:t>
            </a:r>
            <a:endParaRPr lang="en-GB" sz="2000" dirty="0">
              <a:latin typeface="Comic Sans MS" panose="030F0902030302020204" pitchFamily="66" charset="0"/>
            </a:endParaRPr>
          </a:p>
          <a:p>
            <a:pPr marL="0" indent="0">
              <a:buNone/>
            </a:pPr>
            <a:r>
              <a:rPr lang="en-GB" sz="2000" dirty="0">
                <a:latin typeface="Comic Sans MS" panose="030F0902030302020204" pitchFamily="66" charset="0"/>
                <a:hlinkClick r:id="rId6"/>
              </a:rPr>
              <a:t>https://environment.bm</a:t>
            </a:r>
            <a:endParaRPr lang="en-GB" sz="2000" dirty="0">
              <a:latin typeface="Comic Sans MS" panose="030F0902030302020204" pitchFamily="66" charset="0"/>
            </a:endParaRPr>
          </a:p>
          <a:p>
            <a:pPr marL="0" indent="0">
              <a:buNone/>
            </a:pPr>
            <a:endParaRPr lang="en-GB" sz="2000" dirty="0">
              <a:latin typeface="Comic Sans MS" panose="030F0902030302020204" pitchFamily="66" charset="0"/>
            </a:endParaRPr>
          </a:p>
          <a:p>
            <a:pPr marL="0" indent="0">
              <a:buNone/>
            </a:pPr>
            <a:endParaRPr lang="en-GB" sz="2000" dirty="0">
              <a:latin typeface="Comic Sans MS" panose="030F0902030302020204" pitchFamily="66" charset="0"/>
            </a:endParaRPr>
          </a:p>
          <a:p>
            <a:pPr marL="0" indent="0">
              <a:buNone/>
            </a:pPr>
            <a:r>
              <a:rPr lang="en-GB" sz="2000" dirty="0">
                <a:latin typeface="Comic Sans MS" panose="030F0902030302020204" pitchFamily="66" charset="0"/>
              </a:rPr>
              <a:t>Photography:</a:t>
            </a:r>
          </a:p>
          <a:p>
            <a:pPr marL="0" indent="0">
              <a:buNone/>
            </a:pPr>
            <a:r>
              <a:rPr lang="en-GB" sz="2000" dirty="0">
                <a:latin typeface="Comic Sans MS" panose="030F0902030302020204" pitchFamily="66" charset="0"/>
              </a:rPr>
              <a:t>Cover with kind permission of </a:t>
            </a:r>
            <a:r>
              <a:rPr lang="en-GB" sz="2000" dirty="0" err="1">
                <a:latin typeface="Comic Sans MS" panose="030F0902030302020204" pitchFamily="66" charset="0"/>
              </a:rPr>
              <a:t>Emille</a:t>
            </a:r>
            <a:r>
              <a:rPr lang="en-GB" sz="2000" dirty="0">
                <a:latin typeface="Comic Sans MS" panose="030F0902030302020204" pitchFamily="66" charset="0"/>
              </a:rPr>
              <a:t> Cossette</a:t>
            </a:r>
          </a:p>
          <a:p>
            <a:pPr marL="0" indent="0">
              <a:buNone/>
            </a:pPr>
            <a:r>
              <a:rPr lang="en-GB" sz="2000" dirty="0">
                <a:latin typeface="Comic Sans MS" panose="030F0902030302020204" pitchFamily="66" charset="0"/>
              </a:rPr>
              <a:t>Alison Copeland</a:t>
            </a:r>
          </a:p>
          <a:p>
            <a:pPr marL="0" indent="0">
              <a:buNone/>
            </a:pPr>
            <a:r>
              <a:rPr lang="en-GB" sz="2000" dirty="0">
                <a:latin typeface="Comic Sans MS" panose="030F0902030302020204" pitchFamily="66" charset="0"/>
              </a:rPr>
              <a:t>The Royal Gazette</a:t>
            </a:r>
          </a:p>
          <a:p>
            <a:pPr marL="0" indent="0">
              <a:buNone/>
            </a:pPr>
            <a:endParaRPr lang="en-GB" sz="2000" dirty="0">
              <a:latin typeface="Comic Sans MS" panose="030F0902030302020204" pitchFamily="66" charset="0"/>
            </a:endParaRPr>
          </a:p>
          <a:p>
            <a:pPr marL="0" indent="0">
              <a:buNone/>
            </a:pPr>
            <a:endParaRPr lang="en-GB" sz="2000" dirty="0">
              <a:latin typeface="Comic Sans MS" panose="030F0902030302020204" pitchFamily="66" charset="0"/>
            </a:endParaRPr>
          </a:p>
        </p:txBody>
      </p:sp>
    </p:spTree>
    <p:extLst>
      <p:ext uri="{BB962C8B-B14F-4D97-AF65-F5344CB8AC3E}">
        <p14:creationId xmlns:p14="http://schemas.microsoft.com/office/powerpoint/2010/main" val="719536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BCB1BF-782F-46D8-BAA5-0A626617F260}"/>
              </a:ext>
            </a:extLst>
          </p:cNvPr>
          <p:cNvSpPr txBox="1"/>
          <p:nvPr/>
        </p:nvSpPr>
        <p:spPr>
          <a:xfrm>
            <a:off x="4161182" y="183394"/>
            <a:ext cx="7827617" cy="6494085"/>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Bermuda Olivewood</a:t>
            </a:r>
          </a:p>
          <a:p>
            <a:endParaRPr lang="en-US" sz="2000" dirty="0"/>
          </a:p>
          <a:p>
            <a:pPr algn="just"/>
            <a:r>
              <a:rPr lang="en-US" sz="2000" dirty="0">
                <a:latin typeface="Comic Sans MS" panose="030F0702030302020204" pitchFamily="66" charset="0"/>
              </a:rPr>
              <a:t>The Bermuda Olivewood, also called Olivewood Bark grows to 8-14 m (25-45 feet) and develops a thick, smooth-barked trunk. The leaves are glossy on the top, with a toothed edge. New leaves at the tips of branches are bright green, while the older leaves further down the branch are darker green.</a:t>
            </a:r>
          </a:p>
          <a:p>
            <a:endParaRPr lang="en-US" sz="2000" dirty="0">
              <a:latin typeface="Comic Sans MS" panose="030F0702030302020204" pitchFamily="66" charset="0"/>
            </a:endParaRPr>
          </a:p>
          <a:p>
            <a:pPr algn="just"/>
            <a:r>
              <a:rPr lang="en-US" sz="2000" dirty="0">
                <a:latin typeface="Comic Sans MS" panose="030F0702030302020204" pitchFamily="66" charset="0"/>
              </a:rPr>
              <a:t>The Olivewood was one of the trees in the original forest of Bermuda. It would have been found scattered among other trees on sheltered valleys and inland hillsides. The early colonists used the bark of the Olivewood for tanning leather. As the sheltered valleys of Bermuda were cleared for agriculture, and invasive species were introduced, this tree became rare.</a:t>
            </a:r>
          </a:p>
          <a:p>
            <a:endParaRPr lang="en-US" sz="2000" dirty="0">
              <a:latin typeface="Comic Sans MS" panose="030F0702030302020204" pitchFamily="66" charset="0"/>
            </a:endParaRPr>
          </a:p>
          <a:p>
            <a:pPr algn="just"/>
            <a:r>
              <a:rPr lang="en-US" sz="2000" dirty="0">
                <a:latin typeface="Comic Sans MS" panose="030F0702030302020204" pitchFamily="66" charset="0"/>
              </a:rPr>
              <a:t>Olivewood flowers in late winter and spring. The small flowers are greenish white and occur in clusters at the tip of branches.  The flowers are followed by yellowish green fruit that resemble small olives, hence the common name of this tree. The fruit ripen in the autumn.</a:t>
            </a:r>
            <a:endParaRPr lang="en-GB" sz="2000" dirty="0">
              <a:latin typeface="Comic Sans MS" panose="030F0702030302020204" pitchFamily="66" charset="0"/>
            </a:endParaRPr>
          </a:p>
        </p:txBody>
      </p:sp>
      <p:pic>
        <p:nvPicPr>
          <p:cNvPr id="7" name="Picture 6">
            <a:extLst>
              <a:ext uri="{FF2B5EF4-FFF2-40B4-BE49-F238E27FC236}">
                <a16:creationId xmlns:a16="http://schemas.microsoft.com/office/drawing/2014/main" id="{675F2B67-9E06-4730-83CE-658FAC1B661B}"/>
              </a:ext>
            </a:extLst>
          </p:cNvPr>
          <p:cNvPicPr>
            <a:picLocks noChangeAspect="1"/>
          </p:cNvPicPr>
          <p:nvPr/>
        </p:nvPicPr>
        <p:blipFill>
          <a:blip r:embed="rId2"/>
          <a:stretch>
            <a:fillRect/>
          </a:stretch>
        </p:blipFill>
        <p:spPr>
          <a:xfrm>
            <a:off x="39757" y="0"/>
            <a:ext cx="1725318" cy="902286"/>
          </a:xfrm>
          <a:prstGeom prst="rect">
            <a:avLst/>
          </a:prstGeom>
        </p:spPr>
      </p:pic>
      <p:pic>
        <p:nvPicPr>
          <p:cNvPr id="8" name="Picture 7">
            <a:extLst>
              <a:ext uri="{FF2B5EF4-FFF2-40B4-BE49-F238E27FC236}">
                <a16:creationId xmlns:a16="http://schemas.microsoft.com/office/drawing/2014/main" id="{7D122CE4-CFB5-4CB3-888D-62CC7FA3A470}"/>
              </a:ext>
            </a:extLst>
          </p:cNvPr>
          <p:cNvPicPr>
            <a:picLocks noChangeAspect="1"/>
          </p:cNvPicPr>
          <p:nvPr/>
        </p:nvPicPr>
        <p:blipFill>
          <a:blip r:embed="rId3"/>
          <a:stretch>
            <a:fillRect/>
          </a:stretch>
        </p:blipFill>
        <p:spPr>
          <a:xfrm>
            <a:off x="11305381" y="23436"/>
            <a:ext cx="858837" cy="858837"/>
          </a:xfrm>
          <a:prstGeom prst="rect">
            <a:avLst/>
          </a:prstGeom>
        </p:spPr>
      </p:pic>
      <p:pic>
        <p:nvPicPr>
          <p:cNvPr id="9" name="Picture 8" descr="A picture containing tree, plant&#10;&#10;Description automatically generated">
            <a:extLst>
              <a:ext uri="{FF2B5EF4-FFF2-40B4-BE49-F238E27FC236}">
                <a16:creationId xmlns:a16="http://schemas.microsoft.com/office/drawing/2014/main" id="{6297C061-7E0A-4C17-84E4-A0EB814890FC}"/>
              </a:ext>
            </a:extLst>
          </p:cNvPr>
          <p:cNvPicPr>
            <a:picLocks noChangeAspect="1"/>
          </p:cNvPicPr>
          <p:nvPr/>
        </p:nvPicPr>
        <p:blipFill>
          <a:blip r:embed="rId4"/>
          <a:stretch>
            <a:fillRect/>
          </a:stretch>
        </p:blipFill>
        <p:spPr>
          <a:xfrm>
            <a:off x="420205" y="1600786"/>
            <a:ext cx="3565558" cy="3466514"/>
          </a:xfrm>
          <a:prstGeom prst="rect">
            <a:avLst/>
          </a:prstGeom>
        </p:spPr>
      </p:pic>
      <p:sp>
        <p:nvSpPr>
          <p:cNvPr id="10" name="TextBox 9">
            <a:hlinkClick r:id="rId5" action="ppaction://hlinksldjump"/>
            <a:extLst>
              <a:ext uri="{FF2B5EF4-FFF2-40B4-BE49-F238E27FC236}">
                <a16:creationId xmlns:a16="http://schemas.microsoft.com/office/drawing/2014/main" id="{C918DD89-6928-4924-A7D9-5BD784E7B13D}"/>
              </a:ext>
            </a:extLst>
          </p:cNvPr>
          <p:cNvSpPr txBox="1"/>
          <p:nvPr/>
        </p:nvSpPr>
        <p:spPr>
          <a:xfrm>
            <a:off x="10349948" y="6276633"/>
            <a:ext cx="1638852"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spTree>
    <p:extLst>
      <p:ext uri="{BB962C8B-B14F-4D97-AF65-F5344CB8AC3E}">
        <p14:creationId xmlns:p14="http://schemas.microsoft.com/office/powerpoint/2010/main" val="323909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BDD3632-B1E3-4D57-AE74-C01B662EA05C}"/>
              </a:ext>
            </a:extLst>
          </p:cNvPr>
          <p:cNvSpPr txBox="1"/>
          <p:nvPr/>
        </p:nvSpPr>
        <p:spPr>
          <a:xfrm>
            <a:off x="3922643" y="217821"/>
            <a:ext cx="8066157" cy="6124754"/>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Bermuda Palmetto</a:t>
            </a:r>
          </a:p>
          <a:p>
            <a:pPr algn="ctr"/>
            <a:endParaRPr lang="en-US" sz="2000" dirty="0"/>
          </a:p>
          <a:p>
            <a:pPr algn="just"/>
            <a:r>
              <a:rPr lang="en-US" sz="2000" dirty="0">
                <a:latin typeface="Comic Sans MS" panose="030F0702030302020204" pitchFamily="66" charset="0"/>
              </a:rPr>
              <a:t>The Bermuda Palmetto grows all over the island in upland and coastal forests and freshwater marsh habitats. It does well in most situations and habitats (except the saltiest) and makes a nice garden tree. Palmettos grow to 35 feet (10.5 m) high. The leaf stalk sticks out about halfway into the leaf in a V-shape. Also, the leaf stalk of the palmetto never has spines or thorns. They have an attractive bright yellow patch around the stalk in the middle of the leaf. The dark green leaves are quite firm and hold up well in Bermuda’s windy weather.</a:t>
            </a:r>
          </a:p>
          <a:p>
            <a:pPr algn="just"/>
            <a:endParaRPr lang="en-US" sz="2000" dirty="0">
              <a:latin typeface="Comic Sans MS" panose="030F0702030302020204" pitchFamily="66" charset="0"/>
            </a:endParaRPr>
          </a:p>
          <a:p>
            <a:pPr algn="just"/>
            <a:r>
              <a:rPr lang="en-US" sz="2000" dirty="0">
                <a:latin typeface="Comic Sans MS" panose="030F0702030302020204" pitchFamily="66" charset="0"/>
              </a:rPr>
              <a:t>Palmettos produce sprays of small yellowish white flowers in the spring. The fragrant flowers are pollinated by insects and mature into large clusters of fruit. These are round, bright green berries which become purplish black as they ripen in the autumn. Each berry contains a single large seed. The fleshy fruit of the palmetto provides food for lots of birds and other animals, and they provide a habitat for insects and nesting material for birds.</a:t>
            </a:r>
            <a:endParaRPr lang="en-GB" sz="2000" dirty="0">
              <a:latin typeface="Comic Sans MS" panose="030F0702030302020204" pitchFamily="66" charset="0"/>
            </a:endParaRPr>
          </a:p>
        </p:txBody>
      </p:sp>
      <p:pic>
        <p:nvPicPr>
          <p:cNvPr id="9" name="Picture 8">
            <a:extLst>
              <a:ext uri="{FF2B5EF4-FFF2-40B4-BE49-F238E27FC236}">
                <a16:creationId xmlns:a16="http://schemas.microsoft.com/office/drawing/2014/main" id="{F532E808-05E3-45F0-A5ED-D3F92A4BB2D1}"/>
              </a:ext>
            </a:extLst>
          </p:cNvPr>
          <p:cNvPicPr>
            <a:picLocks noChangeAspect="1"/>
          </p:cNvPicPr>
          <p:nvPr/>
        </p:nvPicPr>
        <p:blipFill>
          <a:blip r:embed="rId2"/>
          <a:stretch>
            <a:fillRect/>
          </a:stretch>
        </p:blipFill>
        <p:spPr>
          <a:xfrm>
            <a:off x="39757" y="0"/>
            <a:ext cx="1725318" cy="902286"/>
          </a:xfrm>
          <a:prstGeom prst="rect">
            <a:avLst/>
          </a:prstGeom>
        </p:spPr>
      </p:pic>
      <p:pic>
        <p:nvPicPr>
          <p:cNvPr id="10" name="Picture 9">
            <a:extLst>
              <a:ext uri="{FF2B5EF4-FFF2-40B4-BE49-F238E27FC236}">
                <a16:creationId xmlns:a16="http://schemas.microsoft.com/office/drawing/2014/main" id="{380105FD-C356-4AA6-A122-E6F1A7378691}"/>
              </a:ext>
            </a:extLst>
          </p:cNvPr>
          <p:cNvPicPr>
            <a:picLocks noChangeAspect="1"/>
          </p:cNvPicPr>
          <p:nvPr/>
        </p:nvPicPr>
        <p:blipFill>
          <a:blip r:embed="rId3"/>
          <a:stretch>
            <a:fillRect/>
          </a:stretch>
        </p:blipFill>
        <p:spPr>
          <a:xfrm>
            <a:off x="11305381" y="23436"/>
            <a:ext cx="858837" cy="858837"/>
          </a:xfrm>
          <a:prstGeom prst="rect">
            <a:avLst/>
          </a:prstGeom>
        </p:spPr>
      </p:pic>
      <p:pic>
        <p:nvPicPr>
          <p:cNvPr id="11" name="Picture 10" descr="A bunch of grapes growing on a vine&#10;&#10;Description automatically generated with low confidence">
            <a:extLst>
              <a:ext uri="{FF2B5EF4-FFF2-40B4-BE49-F238E27FC236}">
                <a16:creationId xmlns:a16="http://schemas.microsoft.com/office/drawing/2014/main" id="{1D7956F2-ED96-4638-9E8C-3E83F554E296}"/>
              </a:ext>
            </a:extLst>
          </p:cNvPr>
          <p:cNvPicPr>
            <a:picLocks noChangeAspect="1"/>
          </p:cNvPicPr>
          <p:nvPr/>
        </p:nvPicPr>
        <p:blipFill>
          <a:blip r:embed="rId4"/>
          <a:stretch>
            <a:fillRect/>
          </a:stretch>
        </p:blipFill>
        <p:spPr>
          <a:xfrm>
            <a:off x="337351" y="4104632"/>
            <a:ext cx="3315163" cy="2372056"/>
          </a:xfrm>
          <a:prstGeom prst="rect">
            <a:avLst/>
          </a:prstGeom>
        </p:spPr>
      </p:pic>
      <p:sp>
        <p:nvSpPr>
          <p:cNvPr id="8" name="TextBox 7">
            <a:hlinkClick r:id="rId5" action="ppaction://hlinksldjump"/>
            <a:extLst>
              <a:ext uri="{FF2B5EF4-FFF2-40B4-BE49-F238E27FC236}">
                <a16:creationId xmlns:a16="http://schemas.microsoft.com/office/drawing/2014/main" id="{06D70B60-E201-4589-9370-8C349D0DAA55}"/>
              </a:ext>
            </a:extLst>
          </p:cNvPr>
          <p:cNvSpPr txBox="1"/>
          <p:nvPr/>
        </p:nvSpPr>
        <p:spPr>
          <a:xfrm>
            <a:off x="10349948" y="6276633"/>
            <a:ext cx="1638852"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pic>
        <p:nvPicPr>
          <p:cNvPr id="12" name="Picture 11">
            <a:extLst>
              <a:ext uri="{FF2B5EF4-FFF2-40B4-BE49-F238E27FC236}">
                <a16:creationId xmlns:a16="http://schemas.microsoft.com/office/drawing/2014/main" id="{898E1C0F-905B-864A-B092-67B963A4012A}"/>
              </a:ext>
            </a:extLst>
          </p:cNvPr>
          <p:cNvPicPr>
            <a:picLocks noChangeAspect="1"/>
          </p:cNvPicPr>
          <p:nvPr/>
        </p:nvPicPr>
        <p:blipFill>
          <a:blip r:embed="rId6"/>
          <a:stretch>
            <a:fillRect/>
          </a:stretch>
        </p:blipFill>
        <p:spPr>
          <a:xfrm>
            <a:off x="375226" y="1183945"/>
            <a:ext cx="3277288" cy="2455781"/>
          </a:xfrm>
          <a:prstGeom prst="rect">
            <a:avLst/>
          </a:prstGeom>
          <a:noFill/>
          <a:ln w="38100">
            <a:solidFill>
              <a:schemeClr val="tx1"/>
            </a:solidFill>
          </a:ln>
        </p:spPr>
      </p:pic>
    </p:spTree>
    <p:extLst>
      <p:ext uri="{BB962C8B-B14F-4D97-AF65-F5344CB8AC3E}">
        <p14:creationId xmlns:p14="http://schemas.microsoft.com/office/powerpoint/2010/main" val="363549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06708-8D8F-A34D-ACA5-CAD2CB4BBAFE}"/>
              </a:ext>
            </a:extLst>
          </p:cNvPr>
          <p:cNvSpPr>
            <a:spLocks noGrp="1"/>
          </p:cNvSpPr>
          <p:nvPr>
            <p:ph type="title"/>
          </p:nvPr>
        </p:nvSpPr>
        <p:spPr>
          <a:xfrm>
            <a:off x="450850" y="258689"/>
            <a:ext cx="11925300" cy="587375"/>
          </a:xfrm>
        </p:spPr>
        <p:txBody>
          <a:bodyPr>
            <a:normAutofit/>
          </a:bodyPr>
          <a:lstStyle/>
          <a:p>
            <a:pPr algn="ctr"/>
            <a:r>
              <a:rPr lang="en-GB" sz="2400" b="1" dirty="0">
                <a:solidFill>
                  <a:srgbClr val="1F6F41"/>
                </a:solidFill>
                <a:latin typeface="Comic Sans MS"/>
              </a:rPr>
              <a:t>STATION 1 - INTRODUCTION </a:t>
            </a:r>
          </a:p>
        </p:txBody>
      </p:sp>
      <p:sp>
        <p:nvSpPr>
          <p:cNvPr id="11" name="TextBox 10">
            <a:extLst>
              <a:ext uri="{FF2B5EF4-FFF2-40B4-BE49-F238E27FC236}">
                <a16:creationId xmlns:a16="http://schemas.microsoft.com/office/drawing/2014/main" id="{356CC7BE-CC08-4040-9C0D-D741A11120FE}"/>
              </a:ext>
            </a:extLst>
          </p:cNvPr>
          <p:cNvSpPr txBox="1"/>
          <p:nvPr/>
        </p:nvSpPr>
        <p:spPr>
          <a:xfrm>
            <a:off x="133350" y="966831"/>
            <a:ext cx="11925300" cy="1631216"/>
          </a:xfrm>
          <a:prstGeom prst="rect">
            <a:avLst/>
          </a:prstGeom>
          <a:noFill/>
        </p:spPr>
        <p:txBody>
          <a:bodyPr wrap="square" lIns="91440" tIns="45720" rIns="91440" bIns="45720" rtlCol="0" anchor="t">
            <a:spAutoFit/>
          </a:bodyPr>
          <a:lstStyle/>
          <a:p>
            <a:r>
              <a:rPr lang="en-GB" sz="2000" dirty="0">
                <a:latin typeface="Comic Sans MS"/>
              </a:rPr>
              <a:t>Watch Myles Darrell, Head of Natural Heritage for the Bermuda National Trust, talk about why Spittal Pond is such an important place in Bermuda. </a:t>
            </a:r>
            <a:r>
              <a:rPr lang="en-GB" sz="2000" b="1" dirty="0">
                <a:solidFill>
                  <a:srgbClr val="0707B9"/>
                </a:solidFill>
                <a:latin typeface="Comic Sans MS"/>
                <a:hlinkClick r:id="rId2"/>
              </a:rPr>
              <a:t>CLICK HERE FOR VIDEO</a:t>
            </a:r>
            <a:r>
              <a:rPr lang="en-GB" sz="2000" b="1" dirty="0">
                <a:solidFill>
                  <a:srgbClr val="0707B9"/>
                </a:solidFill>
                <a:latin typeface="Comic Sans MS"/>
              </a:rPr>
              <a:t>.  </a:t>
            </a:r>
            <a:endParaRPr lang="en-US" sz="2000">
              <a:cs typeface="Calibri"/>
            </a:endParaRPr>
          </a:p>
          <a:p>
            <a:endParaRPr lang="en-GB" sz="2000" b="1" dirty="0">
              <a:solidFill>
                <a:srgbClr val="0707B9"/>
              </a:solidFill>
              <a:latin typeface="Comic Sans MS" panose="030F0702030302020204" pitchFamily="66" charset="0"/>
            </a:endParaRPr>
          </a:p>
          <a:p>
            <a:r>
              <a:rPr lang="en-GB" sz="2000" b="1" dirty="0">
                <a:solidFill>
                  <a:srgbClr val="1F6F41"/>
                </a:solidFill>
                <a:latin typeface="Comic Sans MS"/>
              </a:rPr>
              <a:t>ACTIVITY:</a:t>
            </a:r>
            <a:r>
              <a:rPr lang="en-GB" sz="2000" dirty="0">
                <a:solidFill>
                  <a:srgbClr val="1F6F41"/>
                </a:solidFill>
                <a:latin typeface="Comic Sans MS"/>
              </a:rPr>
              <a:t> </a:t>
            </a:r>
            <a:r>
              <a:rPr lang="en-GB" sz="2000" dirty="0">
                <a:latin typeface="Comic Sans MS"/>
              </a:rPr>
              <a:t>After watching the video, head to Station 2. On your way, look around you. How many of these plant species can you see? Click on the picture to find out more about each one.</a:t>
            </a:r>
          </a:p>
        </p:txBody>
      </p:sp>
      <p:pic>
        <p:nvPicPr>
          <p:cNvPr id="15" name="Picture 14">
            <a:extLst>
              <a:ext uri="{FF2B5EF4-FFF2-40B4-BE49-F238E27FC236}">
                <a16:creationId xmlns:a16="http://schemas.microsoft.com/office/drawing/2014/main" id="{A7945ED2-89E1-0443-82DF-94767E1540B2}"/>
              </a:ext>
            </a:extLst>
          </p:cNvPr>
          <p:cNvPicPr>
            <a:picLocks noChangeAspect="1"/>
          </p:cNvPicPr>
          <p:nvPr/>
        </p:nvPicPr>
        <p:blipFill>
          <a:blip r:embed="rId3"/>
          <a:stretch>
            <a:fillRect/>
          </a:stretch>
        </p:blipFill>
        <p:spPr>
          <a:xfrm>
            <a:off x="11282362" y="-7937"/>
            <a:ext cx="909637" cy="909637"/>
          </a:xfrm>
          <a:prstGeom prst="rect">
            <a:avLst/>
          </a:prstGeom>
        </p:spPr>
      </p:pic>
      <p:sp>
        <p:nvSpPr>
          <p:cNvPr id="16" name="TextBox 15">
            <a:hlinkClick r:id="rId4" action="ppaction://hlinksldjump"/>
            <a:extLst>
              <a:ext uri="{FF2B5EF4-FFF2-40B4-BE49-F238E27FC236}">
                <a16:creationId xmlns:a16="http://schemas.microsoft.com/office/drawing/2014/main" id="{7998EE54-F400-034B-859B-D32A38311A71}"/>
              </a:ext>
            </a:extLst>
          </p:cNvPr>
          <p:cNvSpPr txBox="1"/>
          <p:nvPr/>
        </p:nvSpPr>
        <p:spPr>
          <a:xfrm>
            <a:off x="10070707" y="5943384"/>
            <a:ext cx="2008337" cy="707886"/>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Click here for Station 2</a:t>
            </a:r>
          </a:p>
        </p:txBody>
      </p:sp>
      <p:pic>
        <p:nvPicPr>
          <p:cNvPr id="8" name="Picture 7">
            <a:extLst>
              <a:ext uri="{FF2B5EF4-FFF2-40B4-BE49-F238E27FC236}">
                <a16:creationId xmlns:a16="http://schemas.microsoft.com/office/drawing/2014/main" id="{933627B5-60AB-440A-8290-F088B4872D35}"/>
              </a:ext>
            </a:extLst>
          </p:cNvPr>
          <p:cNvPicPr>
            <a:picLocks noChangeAspect="1"/>
          </p:cNvPicPr>
          <p:nvPr/>
        </p:nvPicPr>
        <p:blipFill>
          <a:blip r:embed="rId5"/>
          <a:stretch>
            <a:fillRect/>
          </a:stretch>
        </p:blipFill>
        <p:spPr>
          <a:xfrm>
            <a:off x="0" y="43045"/>
            <a:ext cx="1726096" cy="901885"/>
          </a:xfrm>
          <a:prstGeom prst="rect">
            <a:avLst/>
          </a:prstGeom>
        </p:spPr>
      </p:pic>
      <p:pic>
        <p:nvPicPr>
          <p:cNvPr id="12" name="Picture 11" descr="A picture containing text, tree, plant&#10;&#10;Description automatically generated">
            <a:hlinkClick r:id="rId6" action="ppaction://hlinksldjump"/>
            <a:extLst>
              <a:ext uri="{FF2B5EF4-FFF2-40B4-BE49-F238E27FC236}">
                <a16:creationId xmlns:a16="http://schemas.microsoft.com/office/drawing/2014/main" id="{04910B7D-20D1-49D0-B068-C99BB1EB3934}"/>
              </a:ext>
            </a:extLst>
          </p:cNvPr>
          <p:cNvPicPr>
            <a:picLocks noChangeAspect="1"/>
          </p:cNvPicPr>
          <p:nvPr/>
        </p:nvPicPr>
        <p:blipFill>
          <a:blip r:embed="rId7"/>
          <a:stretch>
            <a:fillRect/>
          </a:stretch>
        </p:blipFill>
        <p:spPr>
          <a:xfrm>
            <a:off x="133350" y="2897544"/>
            <a:ext cx="2049457" cy="2705100"/>
          </a:xfrm>
          <a:prstGeom prst="rect">
            <a:avLst/>
          </a:prstGeom>
        </p:spPr>
      </p:pic>
      <p:pic>
        <p:nvPicPr>
          <p:cNvPr id="14" name="Picture 13" descr="A group of purple flowers&#10;&#10;Description automatically generated with low confidence">
            <a:hlinkClick r:id="rId8" action="ppaction://hlinksldjump"/>
            <a:extLst>
              <a:ext uri="{FF2B5EF4-FFF2-40B4-BE49-F238E27FC236}">
                <a16:creationId xmlns:a16="http://schemas.microsoft.com/office/drawing/2014/main" id="{A1BA33B5-1153-4F6C-84E4-219DC979F397}"/>
              </a:ext>
            </a:extLst>
          </p:cNvPr>
          <p:cNvPicPr>
            <a:picLocks noChangeAspect="1"/>
          </p:cNvPicPr>
          <p:nvPr/>
        </p:nvPicPr>
        <p:blipFill>
          <a:blip r:embed="rId9"/>
          <a:stretch>
            <a:fillRect/>
          </a:stretch>
        </p:blipFill>
        <p:spPr>
          <a:xfrm>
            <a:off x="2307554" y="2897544"/>
            <a:ext cx="2047875" cy="2705100"/>
          </a:xfrm>
          <a:prstGeom prst="rect">
            <a:avLst/>
          </a:prstGeom>
        </p:spPr>
      </p:pic>
      <p:pic>
        <p:nvPicPr>
          <p:cNvPr id="18" name="Picture 17" descr="A picture containing plant&#10;&#10;Description automatically generated">
            <a:hlinkClick r:id="rId10" action="ppaction://hlinksldjump"/>
            <a:extLst>
              <a:ext uri="{FF2B5EF4-FFF2-40B4-BE49-F238E27FC236}">
                <a16:creationId xmlns:a16="http://schemas.microsoft.com/office/drawing/2014/main" id="{0842F423-FF1A-4FFF-81F6-3318D62F7F49}"/>
              </a:ext>
            </a:extLst>
          </p:cNvPr>
          <p:cNvPicPr>
            <a:picLocks noChangeAspect="1"/>
          </p:cNvPicPr>
          <p:nvPr/>
        </p:nvPicPr>
        <p:blipFill>
          <a:blip r:embed="rId11"/>
          <a:stretch>
            <a:fillRect/>
          </a:stretch>
        </p:blipFill>
        <p:spPr>
          <a:xfrm>
            <a:off x="7025714" y="4854864"/>
            <a:ext cx="2377646" cy="1804572"/>
          </a:xfrm>
          <a:prstGeom prst="rect">
            <a:avLst/>
          </a:prstGeom>
        </p:spPr>
      </p:pic>
      <p:pic>
        <p:nvPicPr>
          <p:cNvPr id="20" name="Picture 19" descr="A green insect on a leaf&#10;&#10;Description automatically generated with low confidence">
            <a:hlinkClick r:id="rId12" action="ppaction://hlinksldjump"/>
            <a:extLst>
              <a:ext uri="{FF2B5EF4-FFF2-40B4-BE49-F238E27FC236}">
                <a16:creationId xmlns:a16="http://schemas.microsoft.com/office/drawing/2014/main" id="{36B899FB-4C5D-449B-9D37-00E91052E1CE}"/>
              </a:ext>
            </a:extLst>
          </p:cNvPr>
          <p:cNvPicPr>
            <a:picLocks noChangeAspect="1"/>
          </p:cNvPicPr>
          <p:nvPr/>
        </p:nvPicPr>
        <p:blipFill>
          <a:blip r:embed="rId13"/>
          <a:stretch>
            <a:fillRect/>
          </a:stretch>
        </p:blipFill>
        <p:spPr>
          <a:xfrm>
            <a:off x="7025714" y="2926293"/>
            <a:ext cx="2371550" cy="1810669"/>
          </a:xfrm>
          <a:prstGeom prst="rect">
            <a:avLst/>
          </a:prstGeom>
        </p:spPr>
      </p:pic>
      <p:pic>
        <p:nvPicPr>
          <p:cNvPr id="22" name="Picture 21" descr="A tree in front of a body of water&#10;&#10;Description automatically generated with medium confidence">
            <a:hlinkClick r:id="rId14" action="ppaction://hlinksldjump"/>
            <a:extLst>
              <a:ext uri="{FF2B5EF4-FFF2-40B4-BE49-F238E27FC236}">
                <a16:creationId xmlns:a16="http://schemas.microsoft.com/office/drawing/2014/main" id="{99AF3586-32BF-4455-948B-2AC607D5E1B2}"/>
              </a:ext>
            </a:extLst>
          </p:cNvPr>
          <p:cNvPicPr>
            <a:picLocks noChangeAspect="1"/>
          </p:cNvPicPr>
          <p:nvPr/>
        </p:nvPicPr>
        <p:blipFill>
          <a:blip r:embed="rId15"/>
          <a:stretch>
            <a:fillRect/>
          </a:stretch>
        </p:blipFill>
        <p:spPr>
          <a:xfrm>
            <a:off x="9533574" y="2926293"/>
            <a:ext cx="2458510" cy="1839418"/>
          </a:xfrm>
          <a:prstGeom prst="rect">
            <a:avLst/>
          </a:prstGeom>
        </p:spPr>
      </p:pic>
      <p:pic>
        <p:nvPicPr>
          <p:cNvPr id="26" name="Picture 25" descr="A picture containing plant, flower&#10;&#10;Description automatically generated">
            <a:hlinkClick r:id="rId16" action="ppaction://hlinksldjump"/>
            <a:extLst>
              <a:ext uri="{FF2B5EF4-FFF2-40B4-BE49-F238E27FC236}">
                <a16:creationId xmlns:a16="http://schemas.microsoft.com/office/drawing/2014/main" id="{D941E7EC-1D29-49C6-B339-DA0360CAAFCC}"/>
              </a:ext>
            </a:extLst>
          </p:cNvPr>
          <p:cNvPicPr>
            <a:picLocks noChangeAspect="1"/>
          </p:cNvPicPr>
          <p:nvPr/>
        </p:nvPicPr>
        <p:blipFill>
          <a:blip r:embed="rId17"/>
          <a:stretch>
            <a:fillRect/>
          </a:stretch>
        </p:blipFill>
        <p:spPr>
          <a:xfrm>
            <a:off x="4519343" y="2897544"/>
            <a:ext cx="2006806" cy="2705100"/>
          </a:xfrm>
          <a:prstGeom prst="rect">
            <a:avLst/>
          </a:prstGeom>
        </p:spPr>
      </p:pic>
    </p:spTree>
    <p:extLst>
      <p:ext uri="{BB962C8B-B14F-4D97-AF65-F5344CB8AC3E}">
        <p14:creationId xmlns:p14="http://schemas.microsoft.com/office/powerpoint/2010/main" val="2718224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0EA44A6-95FD-4498-8EED-0E2071C1BBAA}"/>
              </a:ext>
            </a:extLst>
          </p:cNvPr>
          <p:cNvSpPr txBox="1"/>
          <p:nvPr/>
        </p:nvSpPr>
        <p:spPr>
          <a:xfrm>
            <a:off x="5510144" y="1309870"/>
            <a:ext cx="6165021" cy="3631763"/>
          </a:xfrm>
          <a:prstGeom prst="rect">
            <a:avLst/>
          </a:prstGeom>
          <a:noFill/>
        </p:spPr>
        <p:txBody>
          <a:bodyPr wrap="square">
            <a:spAutoFit/>
          </a:bodyPr>
          <a:lstStyle/>
          <a:p>
            <a:pPr algn="ctr"/>
            <a:r>
              <a:rPr lang="en-US" sz="3200" b="1" dirty="0">
                <a:solidFill>
                  <a:srgbClr val="1F6F41"/>
                </a:solidFill>
                <a:latin typeface="Comic Sans MS" panose="030F0702030302020204" pitchFamily="66" charset="0"/>
              </a:rPr>
              <a:t>Casuarinas</a:t>
            </a:r>
          </a:p>
          <a:p>
            <a:endParaRPr lang="en-US" dirty="0">
              <a:latin typeface="Comic Sans MS" panose="030F0702030302020204" pitchFamily="66" charset="0"/>
            </a:endParaRPr>
          </a:p>
          <a:p>
            <a:pPr algn="just"/>
            <a:r>
              <a:rPr lang="en-US" sz="2000" dirty="0">
                <a:latin typeface="Comic Sans MS" panose="030F0702030302020204" pitchFamily="66" charset="0"/>
              </a:rPr>
              <a:t>Covering the hillside are Casuarinas or Australian Whistling Pines, imported to Bermuda to serve as a windbreak, following the destruction of cedar trees in the 1940s by an accidentally introduced scale insect. The image below shows casuarina berries that this tree produces. They begin bright green in </a:t>
            </a:r>
            <a:r>
              <a:rPr lang="en-US" sz="2000" dirty="0" err="1">
                <a:latin typeface="Comic Sans MS" panose="030F0702030302020204" pitchFamily="66" charset="0"/>
              </a:rPr>
              <a:t>colour</a:t>
            </a:r>
            <a:r>
              <a:rPr lang="en-US" sz="2000" dirty="0">
                <a:latin typeface="Comic Sans MS" panose="030F0702030302020204" pitchFamily="66" charset="0"/>
              </a:rPr>
              <a:t> and then dry as brown spiky cones and fall off the tree and land on the ground.</a:t>
            </a:r>
            <a:endParaRPr lang="en-GB" sz="2000" dirty="0">
              <a:latin typeface="Comic Sans MS" panose="030F0702030302020204" pitchFamily="66" charset="0"/>
            </a:endParaRPr>
          </a:p>
        </p:txBody>
      </p:sp>
      <p:pic>
        <p:nvPicPr>
          <p:cNvPr id="7" name="Picture 6">
            <a:extLst>
              <a:ext uri="{FF2B5EF4-FFF2-40B4-BE49-F238E27FC236}">
                <a16:creationId xmlns:a16="http://schemas.microsoft.com/office/drawing/2014/main" id="{B0387666-06E2-480D-BD8B-08918357A32B}"/>
              </a:ext>
            </a:extLst>
          </p:cNvPr>
          <p:cNvPicPr>
            <a:picLocks noChangeAspect="1"/>
          </p:cNvPicPr>
          <p:nvPr/>
        </p:nvPicPr>
        <p:blipFill>
          <a:blip r:embed="rId2"/>
          <a:stretch>
            <a:fillRect/>
          </a:stretch>
        </p:blipFill>
        <p:spPr>
          <a:xfrm>
            <a:off x="39757" y="0"/>
            <a:ext cx="1725318" cy="902286"/>
          </a:xfrm>
          <a:prstGeom prst="rect">
            <a:avLst/>
          </a:prstGeom>
        </p:spPr>
      </p:pic>
      <p:pic>
        <p:nvPicPr>
          <p:cNvPr id="8" name="Picture 7" descr="A picture containing text, tree, plant&#10;&#10;Description automatically generated">
            <a:extLst>
              <a:ext uri="{FF2B5EF4-FFF2-40B4-BE49-F238E27FC236}">
                <a16:creationId xmlns:a16="http://schemas.microsoft.com/office/drawing/2014/main" id="{A0E25AF6-91CC-425C-99CD-71F2EDCC19F2}"/>
              </a:ext>
            </a:extLst>
          </p:cNvPr>
          <p:cNvPicPr>
            <a:picLocks noChangeAspect="1"/>
          </p:cNvPicPr>
          <p:nvPr/>
        </p:nvPicPr>
        <p:blipFill>
          <a:blip r:embed="rId3"/>
          <a:stretch>
            <a:fillRect/>
          </a:stretch>
        </p:blipFill>
        <p:spPr>
          <a:xfrm>
            <a:off x="266700" y="1182455"/>
            <a:ext cx="2330726" cy="3076350"/>
          </a:xfrm>
          <a:prstGeom prst="rect">
            <a:avLst/>
          </a:prstGeom>
        </p:spPr>
      </p:pic>
      <p:pic>
        <p:nvPicPr>
          <p:cNvPr id="10" name="Picture 9" descr="A picture containing outdoor, plant&#10;&#10;Description automatically generated">
            <a:extLst>
              <a:ext uri="{FF2B5EF4-FFF2-40B4-BE49-F238E27FC236}">
                <a16:creationId xmlns:a16="http://schemas.microsoft.com/office/drawing/2014/main" id="{4FD96D20-A2B0-4F80-8F01-08BC478AE8AA}"/>
              </a:ext>
            </a:extLst>
          </p:cNvPr>
          <p:cNvPicPr>
            <a:picLocks noChangeAspect="1"/>
          </p:cNvPicPr>
          <p:nvPr/>
        </p:nvPicPr>
        <p:blipFill>
          <a:blip r:embed="rId4"/>
          <a:stretch>
            <a:fillRect/>
          </a:stretch>
        </p:blipFill>
        <p:spPr>
          <a:xfrm>
            <a:off x="2713800" y="3390061"/>
            <a:ext cx="2366012" cy="2305061"/>
          </a:xfrm>
          <a:prstGeom prst="rect">
            <a:avLst/>
          </a:prstGeom>
        </p:spPr>
      </p:pic>
      <p:sp>
        <p:nvSpPr>
          <p:cNvPr id="9" name="TextBox 8">
            <a:hlinkClick r:id="rId5" action="ppaction://hlinksldjump"/>
            <a:extLst>
              <a:ext uri="{FF2B5EF4-FFF2-40B4-BE49-F238E27FC236}">
                <a16:creationId xmlns:a16="http://schemas.microsoft.com/office/drawing/2014/main" id="{F63D7FF2-3257-42BC-8D2C-3ECDA96E94F4}"/>
              </a:ext>
            </a:extLst>
          </p:cNvPr>
          <p:cNvSpPr txBox="1"/>
          <p:nvPr/>
        </p:nvSpPr>
        <p:spPr>
          <a:xfrm>
            <a:off x="10349948" y="6276633"/>
            <a:ext cx="1638852" cy="400110"/>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GB" sz="2000" b="1" dirty="0">
                <a:latin typeface="Comic Sans MS" panose="030F0702030302020204" pitchFamily="66" charset="0"/>
              </a:rPr>
              <a:t>Return</a:t>
            </a:r>
          </a:p>
        </p:txBody>
      </p:sp>
    </p:spTree>
    <p:extLst>
      <p:ext uri="{BB962C8B-B14F-4D97-AF65-F5344CB8AC3E}">
        <p14:creationId xmlns:p14="http://schemas.microsoft.com/office/powerpoint/2010/main" val="2822414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81C274AC45EA84B9568E6DD322A511A" ma:contentTypeVersion="13" ma:contentTypeDescription="Create a new document." ma:contentTypeScope="" ma:versionID="7913a699f3c638c7689c0bdf3039dd0e">
  <xsd:schema xmlns:xsd="http://www.w3.org/2001/XMLSchema" xmlns:xs="http://www.w3.org/2001/XMLSchema" xmlns:p="http://schemas.microsoft.com/office/2006/metadata/properties" xmlns:ns2="d3d7e957-866f-4d1f-b0e6-63a6cc9563f8" xmlns:ns3="64018dbd-0e67-4789-ab03-29e7d11a8e3a" targetNamespace="http://schemas.microsoft.com/office/2006/metadata/properties" ma:root="true" ma:fieldsID="21905d1fb31d6aaaf8687d55e2729f75" ns2:_="" ns3:_="">
    <xsd:import namespace="d3d7e957-866f-4d1f-b0e6-63a6cc9563f8"/>
    <xsd:import namespace="64018dbd-0e67-4789-ab03-29e7d11a8e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d7e957-866f-4d1f-b0e6-63a6cc9563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018dbd-0e67-4789-ab03-29e7d11a8e3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067E14-787E-4126-82CA-A1FD751E132D}">
  <ds:schemaRefs>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 ds:uri="http://schemas.microsoft.com/office/2006/metadata/properties"/>
    <ds:schemaRef ds:uri="d3d7e957-866f-4d1f-b0e6-63a6cc9563f8"/>
    <ds:schemaRef ds:uri="http://schemas.openxmlformats.org/package/2006/metadata/core-properties"/>
    <ds:schemaRef ds:uri="64018dbd-0e67-4789-ab03-29e7d11a8e3a"/>
    <ds:schemaRef ds:uri="http://purl.org/dc/dcmitype/"/>
  </ds:schemaRefs>
</ds:datastoreItem>
</file>

<file path=customXml/itemProps2.xml><?xml version="1.0" encoding="utf-8"?>
<ds:datastoreItem xmlns:ds="http://schemas.openxmlformats.org/officeDocument/2006/customXml" ds:itemID="{ED4D66A7-EA7F-41DF-B693-B000B27E16E1}">
  <ds:schemaRefs>
    <ds:schemaRef ds:uri="64018dbd-0e67-4789-ab03-29e7d11a8e3a"/>
    <ds:schemaRef ds:uri="d3d7e957-866f-4d1f-b0e6-63a6cc9563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6AACE7D-EDBF-4498-9709-79657B0446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17477</TotalTime>
  <Words>5133</Words>
  <Application>Microsoft Office PowerPoint</Application>
  <PresentationFormat>Widescreen</PresentationFormat>
  <Paragraphs>327</Paragraphs>
  <Slides>53</Slides>
  <Notes>2</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Did you know...?</vt:lpstr>
      <vt:lpstr>Before You Start</vt:lpstr>
      <vt:lpstr>ON YOUR ARRIVAL</vt:lpstr>
      <vt:lpstr>PowerPoint Presentation</vt:lpstr>
      <vt:lpstr>PowerPoint Presentation</vt:lpstr>
      <vt:lpstr>PowerPoint Presentation</vt:lpstr>
      <vt:lpstr>STATION 1 - INTRODUCTION </vt:lpstr>
      <vt:lpstr>PowerPoint Presentation</vt:lpstr>
      <vt:lpstr>PowerPoint Presentation</vt:lpstr>
      <vt:lpstr>PowerPoint Presentation</vt:lpstr>
      <vt:lpstr>PowerPoint Presentation</vt:lpstr>
      <vt:lpstr>PowerPoint Presentation</vt:lpstr>
      <vt:lpstr>PowerPoint Presentation</vt:lpstr>
      <vt:lpstr>STATION 2 – POND EASTERN SIDE</vt:lpstr>
      <vt:lpstr>Walking to Station 3</vt:lpstr>
      <vt:lpstr>PowerPoint Presentation</vt:lpstr>
      <vt:lpstr>PowerPoint Presentation</vt:lpstr>
      <vt:lpstr>PowerPoint Presentation</vt:lpstr>
      <vt:lpstr>PowerPoint Presentation</vt:lpstr>
      <vt:lpstr>PowerPoint Presentation</vt:lpstr>
      <vt:lpstr>STATION 3 – THE SMALL POND</vt:lpstr>
      <vt:lpstr>Walking to Station 4</vt:lpstr>
      <vt:lpstr>PowerPoint Presentation</vt:lpstr>
      <vt:lpstr>PowerPoint Presentation</vt:lpstr>
      <vt:lpstr>STATION 4 – PORTUGUESE ROCK</vt:lpstr>
      <vt:lpstr>PowerPoint Presentation</vt:lpstr>
      <vt:lpstr>PowerPoint Presentation</vt:lpstr>
      <vt:lpstr>PowerPoint Presentation</vt:lpstr>
      <vt:lpstr>STATION 5 – JEFFREY’S CAVE</vt:lpstr>
      <vt:lpstr>STATION 6 – LARGE POND: BIRDWATCHING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Walking to Station 7</vt:lpstr>
      <vt:lpstr>PowerPoint Presentation</vt:lpstr>
      <vt:lpstr>PowerPoint Presentation</vt:lpstr>
      <vt:lpstr>STATION 7 – THE CHECKERBOARD AND ROCKY SHORE</vt:lpstr>
      <vt:lpstr>Walk to Station 8</vt:lpstr>
      <vt:lpstr>PowerPoint Presentation</vt:lpstr>
      <vt:lpstr>PowerPoint Presentation</vt:lpstr>
      <vt:lpstr>PowerPoint Presentation</vt:lpstr>
      <vt:lpstr>PowerPoint Presentation</vt:lpstr>
      <vt:lpstr>STATION 8 – THE DAIRY FARM</vt:lpstr>
      <vt:lpstr>ON YOUR WAY TO THE END...</vt:lpstr>
      <vt:lpstr>Sources of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Bermuda National Trust</dc:title>
  <dc:creator>Anna Stevenson</dc:creator>
  <cp:lastModifiedBy>Jordan</cp:lastModifiedBy>
  <cp:revision>95</cp:revision>
  <dcterms:created xsi:type="dcterms:W3CDTF">2021-09-29T13:05:21Z</dcterms:created>
  <dcterms:modified xsi:type="dcterms:W3CDTF">2021-12-23T15:47:49Z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0x010100581C274AC45EA84B9568E6DD322A511A</vt:lpwstr>
  </property>
</Properties>
</file>